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6"/>
  </p:notesMasterIdLst>
  <p:sldIdLst>
    <p:sldId id="1489" r:id="rId2"/>
    <p:sldId id="1589" r:id="rId3"/>
    <p:sldId id="1590" r:id="rId4"/>
    <p:sldId id="1471" r:id="rId5"/>
    <p:sldId id="1591" r:id="rId6"/>
    <p:sldId id="1592" r:id="rId7"/>
    <p:sldId id="1593" r:id="rId8"/>
    <p:sldId id="1594" r:id="rId9"/>
    <p:sldId id="1595" r:id="rId10"/>
    <p:sldId id="1584" r:id="rId11"/>
    <p:sldId id="1596" r:id="rId12"/>
    <p:sldId id="1597" r:id="rId13"/>
    <p:sldId id="1598" r:id="rId14"/>
    <p:sldId id="1599" r:id="rId15"/>
    <p:sldId id="1600" r:id="rId16"/>
    <p:sldId id="1601" r:id="rId17"/>
    <p:sldId id="1602" r:id="rId18"/>
    <p:sldId id="1603" r:id="rId19"/>
    <p:sldId id="1604" r:id="rId20"/>
    <p:sldId id="1605" r:id="rId21"/>
    <p:sldId id="1606" r:id="rId22"/>
    <p:sldId id="1607" r:id="rId23"/>
    <p:sldId id="1608" r:id="rId24"/>
    <p:sldId id="1609" r:id="rId25"/>
    <p:sldId id="1610" r:id="rId26"/>
    <p:sldId id="1502" r:id="rId27"/>
    <p:sldId id="1511" r:id="rId28"/>
    <p:sldId id="1512" r:id="rId29"/>
    <p:sldId id="1513" r:id="rId30"/>
    <p:sldId id="1515" r:id="rId31"/>
    <p:sldId id="1516" r:id="rId32"/>
    <p:sldId id="1530" r:id="rId33"/>
    <p:sldId id="1521" r:id="rId34"/>
    <p:sldId id="1523" r:id="rId35"/>
    <p:sldId id="1522" r:id="rId36"/>
    <p:sldId id="1525" r:id="rId37"/>
    <p:sldId id="1524" r:id="rId38"/>
    <p:sldId id="1526" r:id="rId39"/>
    <p:sldId id="1560" r:id="rId40"/>
    <p:sldId id="1561" r:id="rId41"/>
    <p:sldId id="1527" r:id="rId42"/>
    <p:sldId id="1528" r:id="rId43"/>
    <p:sldId id="1531" r:id="rId44"/>
    <p:sldId id="1533" r:id="rId45"/>
    <p:sldId id="1534" r:id="rId46"/>
    <p:sldId id="1535" r:id="rId47"/>
    <p:sldId id="1577" r:id="rId48"/>
    <p:sldId id="1580" r:id="rId49"/>
    <p:sldId id="1579" r:id="rId50"/>
    <p:sldId id="1578" r:id="rId51"/>
    <p:sldId id="1529" r:id="rId52"/>
    <p:sldId id="1536" r:id="rId53"/>
    <p:sldId id="1532" r:id="rId54"/>
    <p:sldId id="1538" r:id="rId55"/>
    <p:sldId id="1562" r:id="rId56"/>
    <p:sldId id="1563" r:id="rId57"/>
    <p:sldId id="1537" r:id="rId58"/>
    <p:sldId id="1582" r:id="rId59"/>
    <p:sldId id="1540" r:id="rId60"/>
    <p:sldId id="1539" r:id="rId61"/>
    <p:sldId id="1542" r:id="rId62"/>
    <p:sldId id="1543" r:id="rId63"/>
    <p:sldId id="1583" r:id="rId64"/>
    <p:sldId id="1586" r:id="rId65"/>
    <p:sldId id="1585" r:id="rId66"/>
    <p:sldId id="1544" r:id="rId67"/>
    <p:sldId id="1587" r:id="rId68"/>
    <p:sldId id="1588" r:id="rId69"/>
    <p:sldId id="1547" r:id="rId70"/>
    <p:sldId id="1546" r:id="rId71"/>
    <p:sldId id="1548" r:id="rId72"/>
    <p:sldId id="1549" r:id="rId73"/>
    <p:sldId id="1550" r:id="rId74"/>
    <p:sldId id="1551" r:id="rId75"/>
    <p:sldId id="1556" r:id="rId76"/>
    <p:sldId id="1555" r:id="rId77"/>
    <p:sldId id="1554" r:id="rId78"/>
    <p:sldId id="1553" r:id="rId79"/>
    <p:sldId id="1559" r:id="rId80"/>
    <p:sldId id="1564" r:id="rId81"/>
    <p:sldId id="1494" r:id="rId82"/>
    <p:sldId id="1565" r:id="rId83"/>
    <p:sldId id="1566" r:id="rId84"/>
    <p:sldId id="1567" r:id="rId85"/>
    <p:sldId id="1568" r:id="rId86"/>
    <p:sldId id="1569" r:id="rId87"/>
    <p:sldId id="1571" r:id="rId88"/>
    <p:sldId id="1570" r:id="rId89"/>
    <p:sldId id="1572" r:id="rId90"/>
    <p:sldId id="1573" r:id="rId91"/>
    <p:sldId id="1574" r:id="rId92"/>
    <p:sldId id="1575" r:id="rId93"/>
    <p:sldId id="1576" r:id="rId94"/>
    <p:sldId id="1458" r:id="rId95"/>
  </p:sldIdLst>
  <p:sldSz cx="12192000" cy="6858000"/>
  <p:notesSz cx="6858000" cy="9144000"/>
  <p:embeddedFontLst>
    <p:embeddedFont>
      <p:font typeface="맑은 고딕" panose="020B0503020000020004" pitchFamily="34" charset="-127"/>
      <p:regular r:id="rId97"/>
      <p:bold r:id="rId98"/>
    </p:embeddedFont>
    <p:embeddedFont>
      <p:font typeface="Arial Black" panose="020B0A04020102020204" pitchFamily="34" charset="0"/>
      <p:bold r:id="rId99"/>
    </p:embeddedFont>
    <p:embeddedFont>
      <p:font typeface="Cambria Math" panose="02040503050406030204" pitchFamily="18" charset="0"/>
      <p:regular r:id="rId100"/>
    </p:embeddedFont>
    <p:embeddedFont>
      <p:font typeface="Gentona Book" panose="00000800000000000000" charset="0"/>
      <p:regular r:id="rId101"/>
      <p:bold r:id="rId102"/>
      <p:italic r:id="rId103"/>
    </p:embeddedFont>
    <p:embeddedFont>
      <p:font typeface="Obviously Wide Semi" panose="020B060402020202020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FF95D8-341C-407D-B236-A3FC15A480BF}">
          <p14:sldIdLst>
            <p14:sldId id="1489"/>
            <p14:sldId id="1589"/>
            <p14:sldId id="1590"/>
            <p14:sldId id="1471"/>
            <p14:sldId id="1591"/>
            <p14:sldId id="1592"/>
            <p14:sldId id="1593"/>
            <p14:sldId id="1594"/>
            <p14:sldId id="1595"/>
            <p14:sldId id="1584"/>
            <p14:sldId id="1596"/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</p14:sldIdLst>
        </p14:section>
        <p14:section name="Erica Methods" id="{ACE72166-3839-469B-B79A-47370D448DA5}">
          <p14:sldIdLst>
            <p14:sldId id="1502"/>
            <p14:sldId id="1511"/>
            <p14:sldId id="1512"/>
            <p14:sldId id="1513"/>
            <p14:sldId id="1515"/>
            <p14:sldId id="1516"/>
            <p14:sldId id="1530"/>
            <p14:sldId id="1521"/>
            <p14:sldId id="1523"/>
            <p14:sldId id="1522"/>
            <p14:sldId id="1525"/>
            <p14:sldId id="1524"/>
            <p14:sldId id="1526"/>
            <p14:sldId id="1560"/>
            <p14:sldId id="1561"/>
            <p14:sldId id="1527"/>
            <p14:sldId id="1528"/>
            <p14:sldId id="1531"/>
            <p14:sldId id="1533"/>
            <p14:sldId id="1534"/>
            <p14:sldId id="1535"/>
            <p14:sldId id="1577"/>
            <p14:sldId id="1580"/>
            <p14:sldId id="1579"/>
            <p14:sldId id="1578"/>
          </p14:sldIdLst>
        </p14:section>
        <p14:section name="FFT Derivation" id="{7A9CB552-E55D-48A7-9998-A1A760B8FED7}">
          <p14:sldIdLst>
            <p14:sldId id="1529"/>
            <p14:sldId id="1536"/>
            <p14:sldId id="1532"/>
            <p14:sldId id="1538"/>
            <p14:sldId id="1562"/>
            <p14:sldId id="1563"/>
          </p14:sldIdLst>
        </p14:section>
        <p14:section name="FFT Simplification" id="{C1657D4D-12E2-4022-ADFD-742D9BC75DD8}">
          <p14:sldIdLst>
            <p14:sldId id="1537"/>
            <p14:sldId id="1582"/>
            <p14:sldId id="1540"/>
            <p14:sldId id="1539"/>
            <p14:sldId id="1542"/>
            <p14:sldId id="1543"/>
            <p14:sldId id="1583"/>
            <p14:sldId id="1586"/>
            <p14:sldId id="1585"/>
            <p14:sldId id="1544"/>
            <p14:sldId id="1587"/>
            <p14:sldId id="1588"/>
            <p14:sldId id="1547"/>
            <p14:sldId id="1546"/>
            <p14:sldId id="1548"/>
            <p14:sldId id="1549"/>
            <p14:sldId id="1550"/>
            <p14:sldId id="1551"/>
            <p14:sldId id="1556"/>
            <p14:sldId id="1555"/>
            <p14:sldId id="1554"/>
            <p14:sldId id="1553"/>
            <p14:sldId id="1559"/>
          </p14:sldIdLst>
        </p14:section>
        <p14:section name="Erica Results" id="{311FE03A-9ACB-463D-8782-B5EF748CF174}">
          <p14:sldIdLst>
            <p14:sldId id="1564"/>
            <p14:sldId id="1494"/>
            <p14:sldId id="1565"/>
            <p14:sldId id="1566"/>
            <p14:sldId id="1567"/>
            <p14:sldId id="1568"/>
            <p14:sldId id="1569"/>
            <p14:sldId id="1571"/>
            <p14:sldId id="1570"/>
            <p14:sldId id="1572"/>
            <p14:sldId id="1573"/>
            <p14:sldId id="1574"/>
            <p14:sldId id="1575"/>
            <p14:sldId id="1576"/>
            <p14:sldId id="1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EE4"/>
    <a:srgbClr val="FBE5D5"/>
    <a:srgbClr val="EB8326"/>
    <a:srgbClr val="0020A5"/>
    <a:srgbClr val="ED7C24"/>
    <a:srgbClr val="000000"/>
    <a:srgbClr val="E98827"/>
    <a:srgbClr val="E7932D"/>
    <a:srgbClr val="E59930"/>
    <a:srgbClr val="E39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18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58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24EF99-D4B0-BA70-0F03-95CC53B5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68319"/>
            <a:ext cx="12558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400" b="1" i="0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205F5-3F04-58BE-A7F1-65D06A9DB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2387" y="2"/>
            <a:ext cx="1077797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F7E63D-5FB0-CED4-674D-4D6C61C9B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QUAD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F58E6-E038-62A8-93B7-AF7B473DF4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3200" b="1" i="0" spc="50" baseline="0" dirty="0">
                <a:solidFill>
                  <a:srgbClr val="011FA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7BE6B1-1634-1EF9-A388-2387E320C9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68633-6840-D7EA-2322-FAF99A6AB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of “X AT A GLANCE”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9E6B4-6081-6684-413C-1250EF0965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E80144-9250-46ED-0DA3-EB5C1B3A44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860E97-9977-1BEE-D8F4-E486A3F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STATS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2F60E-A458-007D-5B68-7BFD4E9EBD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026" y="-24765"/>
            <a:ext cx="12280053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444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30910-250C-2427-C369-FE78537AC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64C2A-11C6-10CF-34AA-9D8D77C5C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EC1D16-BFAE-F90D-0D4D-C8FBA5695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897EBD-B625-C031-7E1C-0BD307D65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BF69-E5B2-FCE5-805E-86441A8626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0B4ED-431A-4B95-5A12-602B8836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D787D3-906D-021B-F5BB-A84C794ED7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0" lang="en-US" sz="2400" b="1" i="0" u="none" strike="noStrike" kern="1200" cap="none" spc="50" normalizeH="0" baseline="0" noProof="0" dirty="0">
                <a:ln>
                  <a:noFill/>
                </a:ln>
                <a:solidFill>
                  <a:srgbClr val="011FA3"/>
                </a:solidFill>
                <a:effectLst/>
                <a:uLnTx/>
                <a:uFillTx/>
                <a:latin typeface="Obviously Wide Semi" pitchFamily="82" charset="77"/>
                <a:ea typeface="+mj-ea"/>
                <a:cs typeface="+mj-cs"/>
              </a:rPr>
              <a:t>CLICK TO EDIT TITLE FOR THIS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6E704-1926-2F0F-EF76-80D4D8C78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9117" y="6421201"/>
            <a:ext cx="7527617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400" b="0" i="0" spc="100" baseline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9" r:id="rId3"/>
    <p:sldLayoutId id="2147483677" r:id="rId4"/>
    <p:sldLayoutId id="2147483680" r:id="rId5"/>
    <p:sldLayoutId id="2147483659" r:id="rId6"/>
    <p:sldLayoutId id="2147483662" r:id="rId7"/>
    <p:sldLayoutId id="2147483663" r:id="rId8"/>
    <p:sldLayoutId id="2147483660" r:id="rId9"/>
    <p:sldLayoutId id="2147483661" r:id="rId10"/>
    <p:sldLayoutId id="2147483668" r:id="rId11"/>
    <p:sldLayoutId id="2147483675" r:id="rId12"/>
    <p:sldLayoutId id="2147483671" r:id="rId13"/>
    <p:sldLayoutId id="2147483673" r:id="rId14"/>
    <p:sldLayoutId id="2147483672" r:id="rId15"/>
    <p:sldLayoutId id="2147483670" r:id="rId16"/>
    <p:sldLayoutId id="2147483674" r:id="rId17"/>
    <p:sldLayoutId id="2147483669" r:id="rId18"/>
    <p:sldLayoutId id="2147483678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0" i="0" kern="1200" spc="50" baseline="0">
          <a:solidFill>
            <a:srgbClr val="011FA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1.png"/><Relationship Id="rId4" Type="http://schemas.openxmlformats.org/officeDocument/2006/relationships/image" Target="../media/image15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910.png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8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1011.png"/><Relationship Id="rId4" Type="http://schemas.openxmlformats.org/officeDocument/2006/relationships/image" Target="../media/image190.png"/><Relationship Id="rId9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luCBXCErkCs&amp;t=2227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4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google/discover/blog/wavenet-a-generative-model-for-raw-audio/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49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7" Type="http://schemas.openxmlformats.org/officeDocument/2006/relationships/image" Target="../media/image5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7" Type="http://schemas.openxmlformats.org/officeDocument/2006/relationships/image" Target="../media/image9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asmedigitalcollection.asme.org/fluidsengineering/article/82/1/35/397706/A-New-Approach-to-Linear-Filtering-and-Predictio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0.png"/><Relationship Id="rId5" Type="http://schemas.openxmlformats.org/officeDocument/2006/relationships/image" Target="../media/image1020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14.png"/><Relationship Id="rId7" Type="http://schemas.openxmlformats.org/officeDocument/2006/relationships/image" Target="../media/image110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0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0.png"/><Relationship Id="rId7" Type="http://schemas.openxmlformats.org/officeDocument/2006/relationships/image" Target="../media/image11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Relationship Id="rId9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asmedigitalcollection.asme.org/fluidsengineering/article/82/1/35/397706/A-New-Approach-to-Linear-Filtering-and-Predictio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12" Type="http://schemas.openxmlformats.org/officeDocument/2006/relationships/image" Target="../media/image12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0.png"/><Relationship Id="rId5" Type="http://schemas.openxmlformats.org/officeDocument/2006/relationships/image" Target="../media/image1170.png"/><Relationship Id="rId10" Type="http://schemas.openxmlformats.org/officeDocument/2006/relationships/image" Target="../media/image1190.png"/><Relationship Id="rId4" Type="http://schemas.openxmlformats.org/officeDocument/2006/relationships/image" Target="../media/image1160.png"/><Relationship Id="rId9" Type="http://schemas.openxmlformats.org/officeDocument/2006/relationships/image" Target="../media/image1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0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0.png"/><Relationship Id="rId7" Type="http://schemas.openxmlformats.org/officeDocument/2006/relationships/image" Target="../media/image8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40.png"/><Relationship Id="rId7" Type="http://schemas.openxmlformats.org/officeDocument/2006/relationships/image" Target="../media/image13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6.png"/><Relationship Id="rId5" Type="http://schemas.openxmlformats.org/officeDocument/2006/relationships/image" Target="../media/image127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8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4" Type="http://schemas.openxmlformats.org/officeDocument/2006/relationships/image" Target="../media/image12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010.png"/><Relationship Id="rId7" Type="http://schemas.openxmlformats.org/officeDocument/2006/relationships/image" Target="../media/image48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950.png"/><Relationship Id="rId4" Type="http://schemas.openxmlformats.org/officeDocument/2006/relationships/image" Target="../media/image1110.png"/><Relationship Id="rId9" Type="http://schemas.openxmlformats.org/officeDocument/2006/relationships/image" Target="../media/image12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140.png"/><Relationship Id="rId3" Type="http://schemas.openxmlformats.org/officeDocument/2006/relationships/image" Target="../media/image1110.png"/><Relationship Id="rId7" Type="http://schemas.openxmlformats.org/officeDocument/2006/relationships/image" Target="../media/image480.png"/><Relationship Id="rId12" Type="http://schemas.openxmlformats.org/officeDocument/2006/relationships/image" Target="../media/image13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28.png"/><Relationship Id="rId5" Type="http://schemas.openxmlformats.org/officeDocument/2006/relationships/image" Target="../media/image470.png"/><Relationship Id="rId10" Type="http://schemas.openxmlformats.org/officeDocument/2006/relationships/image" Target="../media/image950.png"/><Relationship Id="rId4" Type="http://schemas.openxmlformats.org/officeDocument/2006/relationships/image" Target="../media/image460.png"/><Relationship Id="rId9" Type="http://schemas.openxmlformats.org/officeDocument/2006/relationships/image" Target="../media/image1210.png"/><Relationship Id="rId14" Type="http://schemas.openxmlformats.org/officeDocument/2006/relationships/image" Target="../media/image4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18" Type="http://schemas.openxmlformats.org/officeDocument/2006/relationships/image" Target="../media/image950.png"/><Relationship Id="rId3" Type="http://schemas.openxmlformats.org/officeDocument/2006/relationships/image" Target="../media/image111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210.png"/><Relationship Id="rId2" Type="http://schemas.openxmlformats.org/officeDocument/2006/relationships/image" Target="../media/image1010.png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3.png"/><Relationship Id="rId5" Type="http://schemas.openxmlformats.org/officeDocument/2006/relationships/image" Target="../media/image470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450.png"/><Relationship Id="rId4" Type="http://schemas.openxmlformats.org/officeDocument/2006/relationships/image" Target="../media/image460.png"/><Relationship Id="rId9" Type="http://schemas.openxmlformats.org/officeDocument/2006/relationships/image" Target="../media/image480.png"/><Relationship Id="rId1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smedigitalcollection.asme.org/fluidsengineering/article/82/1/35/397706/A-New-Approach-to-Linear-Filtering-and-Predic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smedigitalcollection.asme.org/fluidsengineering/article/82/1/35/397706/A-New-Approach-to-Linear-Filtering-and-Predic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6892-3D54-B65D-DAAF-F53C6B1F3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Efficiently Modeling Long Sequences with Structured State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0F25-8E27-6C8F-1267-3B8E561093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Albert Gu, Karan Goel, and Christopher </a:t>
            </a:r>
            <a:r>
              <a:rPr lang="en-US" dirty="0" err="1"/>
              <a:t>Ré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41747-1D6F-E279-E1F5-35A26C8A55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Woohyun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and Erica Lindbeck</a:t>
            </a:r>
          </a:p>
        </p:txBody>
      </p:sp>
    </p:spTree>
    <p:extLst>
      <p:ext uri="{BB962C8B-B14F-4D97-AF65-F5344CB8AC3E}">
        <p14:creationId xmlns:p14="http://schemas.microsoft.com/office/powerpoint/2010/main" val="39209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A49D-C6B4-C971-D56B-C38A14DE9DA4}"/>
              </a:ext>
            </a:extLst>
          </p:cNvPr>
          <p:cNvSpPr txBox="1"/>
          <p:nvPr/>
        </p:nvSpPr>
        <p:spPr>
          <a:xfrm>
            <a:off x="3053240" y="3544351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“How can we compress the past data and reconstruct it?”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82817E-2DA7-0FE4-742C-7D6F45602E68}"/>
              </a:ext>
            </a:extLst>
          </p:cNvPr>
          <p:cNvCxnSpPr>
            <a:cxnSpLocks/>
          </p:cNvCxnSpPr>
          <p:nvPr/>
        </p:nvCxnSpPr>
        <p:spPr>
          <a:xfrm>
            <a:off x="7492842" y="3032301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9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is a simple summary of the entire history of signal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/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1EE50-87C7-842C-A88A-B7C4291D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676400"/>
                <a:ext cx="326922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PPO: Recurrent Memory with Optimal Polynomial Projections · Hazy Research">
            <a:extLst>
              <a:ext uri="{FF2B5EF4-FFF2-40B4-BE49-F238E27FC236}">
                <a16:creationId xmlns:a16="http://schemas.microsoft.com/office/drawing/2014/main" id="{AC271C8C-70D8-9F72-355E-4B927ACE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" y="2503079"/>
            <a:ext cx="2601916" cy="346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E28F-78AD-EF19-0669-FF6FE4FC5090}"/>
              </a:ext>
            </a:extLst>
          </p:cNvPr>
          <p:cNvSpPr txBox="1"/>
          <p:nvPr/>
        </p:nvSpPr>
        <p:spPr>
          <a:xfrm>
            <a:off x="3053240" y="2570636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remember context from millions of steps ago?”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A49D-C6B4-C971-D56B-C38A14DE9DA4}"/>
              </a:ext>
            </a:extLst>
          </p:cNvPr>
          <p:cNvSpPr txBox="1"/>
          <p:nvPr/>
        </p:nvSpPr>
        <p:spPr>
          <a:xfrm>
            <a:off x="3053240" y="3544351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compress the past data and reconstruct it?”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82817E-2DA7-0FE4-742C-7D6F45602E68}"/>
              </a:ext>
            </a:extLst>
          </p:cNvPr>
          <p:cNvCxnSpPr>
            <a:cxnSpLocks/>
          </p:cNvCxnSpPr>
          <p:nvPr/>
        </p:nvCxnSpPr>
        <p:spPr>
          <a:xfrm>
            <a:off x="7492842" y="3032301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11E951-4F18-1D16-1C20-A1FC9051B11B}"/>
              </a:ext>
            </a:extLst>
          </p:cNvPr>
          <p:cNvSpPr txBox="1"/>
          <p:nvPr/>
        </p:nvSpPr>
        <p:spPr>
          <a:xfrm>
            <a:off x="3123564" y="4466432"/>
            <a:ext cx="889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: Online memorization </a:t>
            </a:r>
          </a:p>
          <a:p>
            <a:pPr algn="l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“Summary of Entire context</a:t>
            </a:r>
            <a:b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Update in constant time”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the input signal with compressed representation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ED7C24"/>
                </a:solidFill>
                <a:sym typeface="Wingdings" panose="05000000000000000000" pitchFamily="2" charset="2"/>
              </a:rPr>
              <a:t>Project </a:t>
            </a:r>
            <a:r>
              <a:rPr lang="en-US" dirty="0">
                <a:sym typeface="Wingdings" panose="05000000000000000000" pitchFamily="2" charset="2"/>
              </a:rPr>
              <a:t>input signals into </a:t>
            </a:r>
            <a:r>
              <a:rPr lang="en-US" b="1" dirty="0">
                <a:solidFill>
                  <a:srgbClr val="ED7C24"/>
                </a:solidFill>
                <a:sym typeface="Wingdings" panose="05000000000000000000" pitchFamily="2" charset="2"/>
              </a:rPr>
              <a:t>the space of orthogonal polynomials</a:t>
            </a:r>
            <a:endParaRPr lang="en-US" b="1" dirty="0">
              <a:solidFill>
                <a:srgbClr val="ED7C24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19576-344E-B6B4-6261-D17EA84A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96" y="2235225"/>
            <a:ext cx="3610001" cy="2381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BA9033-7F9A-85B1-B6F9-1DD47E53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27"/>
          <a:stretch/>
        </p:blipFill>
        <p:spPr>
          <a:xfrm>
            <a:off x="6828054" y="2106630"/>
            <a:ext cx="4472685" cy="250671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D61145B-10A7-7E8D-40E9-3F2A88304E93}"/>
              </a:ext>
            </a:extLst>
          </p:cNvPr>
          <p:cNvCxnSpPr/>
          <p:nvPr/>
        </p:nvCxnSpPr>
        <p:spPr>
          <a:xfrm>
            <a:off x="2254091" y="5474864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8807D9-EFFF-B2DB-2E3B-DD5366FB15A3}"/>
              </a:ext>
            </a:extLst>
          </p:cNvPr>
          <p:cNvCxnSpPr/>
          <p:nvPr/>
        </p:nvCxnSpPr>
        <p:spPr>
          <a:xfrm>
            <a:off x="7092791" y="5474864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2D4E32-D54C-C6E8-53F6-858E026484EA}"/>
              </a:ext>
            </a:extLst>
          </p:cNvPr>
          <p:cNvSpPr/>
          <p:nvPr/>
        </p:nvSpPr>
        <p:spPr>
          <a:xfrm>
            <a:off x="4673441" y="5046239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E376D-763E-DF09-4E24-5EFC6FABE8E1}"/>
              </a:ext>
            </a:extLst>
          </p:cNvPr>
          <p:cNvSpPr txBox="1"/>
          <p:nvPr/>
        </p:nvSpPr>
        <p:spPr>
          <a:xfrm>
            <a:off x="4606766" y="505936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Orthogonal</a:t>
            </a: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25E5B-DE5F-E541-5471-A83B39C343C9}"/>
                  </a:ext>
                </a:extLst>
              </p:cNvPr>
              <p:cNvSpPr txBox="1"/>
              <p:nvPr/>
            </p:nvSpPr>
            <p:spPr>
              <a:xfrm>
                <a:off x="2254091" y="502278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25E5B-DE5F-E541-5471-A83B39C3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091" y="5022785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DD8E1-ECD2-CEC4-05A5-5088EDDFAAE0}"/>
                  </a:ext>
                </a:extLst>
              </p:cNvPr>
              <p:cNvSpPr txBox="1"/>
              <p:nvPr/>
            </p:nvSpPr>
            <p:spPr>
              <a:xfrm>
                <a:off x="7092791" y="4988554"/>
                <a:ext cx="2552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State Vector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DD8E1-ECD2-CEC4-05A5-5088EDDFA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4988554"/>
                <a:ext cx="2552700" cy="461665"/>
              </a:xfrm>
              <a:prstGeom prst="rect">
                <a:avLst/>
              </a:prstGeom>
              <a:blipFill>
                <a:blip r:embed="rId5"/>
                <a:stretch>
                  <a:fillRect t="-10526" r="-2153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4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B12A28-6178-1AEA-DD37-73EB7E4E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400300"/>
            <a:ext cx="3032974" cy="36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Online function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dirty="0"/>
                  <a:t>that encodes the history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up to time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B12A28-6178-1AEA-DD37-73EB7E4E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400300"/>
            <a:ext cx="3032974" cy="36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621C8D-EA65-88F7-1751-5FF181227BE9}"/>
              </a:ext>
            </a:extLst>
          </p:cNvPr>
          <p:cNvSpPr txBox="1"/>
          <p:nvPr/>
        </p:nvSpPr>
        <p:spPr>
          <a:xfrm>
            <a:off x="3413975" y="2576152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“How can we define the optimal approximation?”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39FFC-5BFB-84A9-F41D-AE711B0B0489}"/>
              </a:ext>
            </a:extLst>
          </p:cNvPr>
          <p:cNvSpPr txBox="1"/>
          <p:nvPr/>
        </p:nvSpPr>
        <p:spPr>
          <a:xfrm>
            <a:off x="3413975" y="3549867"/>
            <a:ext cx="88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“Find a measure that specifies the quality of approximation”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24663C-F04C-81F0-DF31-D3B5D752017C}"/>
              </a:ext>
            </a:extLst>
          </p:cNvPr>
          <p:cNvCxnSpPr>
            <a:cxnSpLocks/>
          </p:cNvCxnSpPr>
          <p:nvPr/>
        </p:nvCxnSpPr>
        <p:spPr>
          <a:xfrm>
            <a:off x="7853577" y="3037817"/>
            <a:ext cx="0" cy="512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123950" y="4086514"/>
                <a:ext cx="7202421" cy="86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/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/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4086514"/>
                <a:ext cx="720242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2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411625" y="3977285"/>
                <a:ext cx="7202421" cy="86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/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/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25" y="3977285"/>
                <a:ext cx="720242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1C3D8AD-CF96-1AA6-9D58-987BF4A321D2}"/>
              </a:ext>
            </a:extLst>
          </p:cNvPr>
          <p:cNvSpPr/>
          <p:nvPr/>
        </p:nvSpPr>
        <p:spPr>
          <a:xfrm>
            <a:off x="3059450" y="3977285"/>
            <a:ext cx="1219200" cy="984555"/>
          </a:xfrm>
          <a:prstGeom prst="rect">
            <a:avLst/>
          </a:prstGeom>
          <a:noFill/>
          <a:ln w="28575">
            <a:solidFill>
              <a:srgbClr val="002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B076AF-543E-6A7E-9441-CD35FA8E3789}"/>
                  </a:ext>
                </a:extLst>
              </p:cNvPr>
              <p:cNvSpPr txBox="1"/>
              <p:nvPr/>
            </p:nvSpPr>
            <p:spPr>
              <a:xfrm>
                <a:off x="2965715" y="5893919"/>
                <a:ext cx="1406667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grow m:val="on"/>
                          <m:supHide m:val="on"/>
                          <m:ctrlP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B076AF-543E-6A7E-9441-CD35FA8E3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15" y="5893919"/>
                <a:ext cx="1406667" cy="543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D011CA2-5B8B-EA18-4026-DD495E8ECE44}"/>
              </a:ext>
            </a:extLst>
          </p:cNvPr>
          <p:cNvCxnSpPr>
            <a:stCxn id="10" idx="2"/>
          </p:cNvCxnSpPr>
          <p:nvPr/>
        </p:nvCxnSpPr>
        <p:spPr>
          <a:xfrm flipH="1">
            <a:off x="3669049" y="4961840"/>
            <a:ext cx="1" cy="819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2D9D13-83BC-986D-EE2F-6B975B0AF800}"/>
              </a:ext>
            </a:extLst>
          </p:cNvPr>
          <p:cNvSpPr txBox="1"/>
          <p:nvPr/>
        </p:nvSpPr>
        <p:spPr>
          <a:xfrm>
            <a:off x="4105275" y="5090814"/>
            <a:ext cx="515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Polynomial approximation makes the differentiate state into the recurrent form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Hippo: Derive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Pick the measurement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Choose a basis: Calculating coefficients in closed form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dirty="0"/>
                  <a:t>Differentiate State dynamics through the approximation integral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 Show how coefficients evolve over time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3406FF-F7A6-45DF-8D45-AC69645A9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/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de-DE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de-DE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7DE933-9F05-BBE0-6D0F-2C5AA91E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2066925"/>
                <a:ext cx="4226413" cy="618054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/>
              <p:nvPr/>
            </p:nvSpPr>
            <p:spPr>
              <a:xfrm>
                <a:off x="1411625" y="4072535"/>
                <a:ext cx="3354316" cy="608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ko-KR" alt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</m:sSubSup>
                        <m:d>
                          <m:dPr>
                            <m:ctrlPr>
                              <a:rPr lang="ko-KR" alt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sz="2000" b="1" dirty="0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25DADB-AE1A-5A9F-60C0-FFBA3B7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25" y="4072535"/>
                <a:ext cx="3354316" cy="608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3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Hippo Operator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/>
              <a:lstStyle/>
              <a:p>
                <a:r>
                  <a:rPr lang="en-US" b="1" dirty="0"/>
                  <a:t>HiPPO Operator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altLang="ko-KR" b="1" dirty="0"/>
                  <a:t>HiPPO Matrix </a:t>
                </a:r>
                <a:r>
                  <a:rPr lang="en-US" altLang="ko-KR" dirty="0"/>
                  <a:t>= Closed form formula</a:t>
                </a: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b="1" dirty="0">
                    <a:solidFill>
                      <a:srgbClr val="ED7C24"/>
                    </a:solidFill>
                    <a:sym typeface="Wingdings" panose="05000000000000000000" pitchFamily="2" charset="2"/>
                  </a:rPr>
                  <a:t>Structured Matrix</a:t>
                </a: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546AEA-7D8A-9DF8-C6FF-803041E326FE}"/>
              </a:ext>
            </a:extLst>
          </p:cNvPr>
          <p:cNvCxnSpPr/>
          <p:nvPr/>
        </p:nvCxnSpPr>
        <p:spPr>
          <a:xfrm>
            <a:off x="1123950" y="1600200"/>
            <a:ext cx="0" cy="8477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125662-BB53-D183-D862-C148B681FE56}"/>
              </a:ext>
            </a:extLst>
          </p:cNvPr>
          <p:cNvSpPr txBox="1"/>
          <p:nvPr/>
        </p:nvSpPr>
        <p:spPr>
          <a:xfrm>
            <a:off x="1257300" y="1724025"/>
            <a:ext cx="741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differential equation in closed form</a:t>
            </a:r>
            <a:endParaRPr lang="ko-KR" altLang="en-US" sz="2400" b="1" dirty="0">
              <a:solidFill>
                <a:srgbClr val="ED7C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8576E-A44B-9C05-957E-A726353085B2}"/>
              </a:ext>
            </a:extLst>
          </p:cNvPr>
          <p:cNvGrpSpPr/>
          <p:nvPr/>
        </p:nvGrpSpPr>
        <p:grpSpPr>
          <a:xfrm>
            <a:off x="8276734" y="929111"/>
            <a:ext cx="2429529" cy="589074"/>
            <a:chOff x="4254341" y="2867729"/>
            <a:chExt cx="2429529" cy="58907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75C71E3-9FE2-847D-105C-F0BB5B73FB6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54341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AFE88BF-3D67-A504-651C-E4558AB55249}"/>
                </a:ext>
              </a:extLst>
            </p:cNvPr>
            <p:cNvGrpSpPr/>
            <p:nvPr/>
          </p:nvGrpSpPr>
          <p:grpSpPr>
            <a:xfrm>
              <a:off x="5000133" y="3074346"/>
              <a:ext cx="932960" cy="382457"/>
              <a:chOff x="7343774" y="2836951"/>
              <a:chExt cx="932960" cy="38245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327E122-8261-7F5C-BCDD-BBE7DD17B835}"/>
                  </a:ext>
                </a:extLst>
              </p:cNvPr>
              <p:cNvSpPr/>
              <p:nvPr/>
            </p:nvSpPr>
            <p:spPr>
              <a:xfrm>
                <a:off x="7343775" y="2836951"/>
                <a:ext cx="9329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/>
              </a:bodyPr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D965B-18DE-87BA-3B33-5C1C42D3DB96}"/>
                  </a:ext>
                </a:extLst>
              </p:cNvPr>
              <p:cNvSpPr txBox="1"/>
              <p:nvPr/>
            </p:nvSpPr>
            <p:spPr>
              <a:xfrm>
                <a:off x="7343774" y="2850076"/>
                <a:ext cx="93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HiPPO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/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81A1D2-1EF0-0FCE-9888-C0CC54084514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93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/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47D948-4EAD-2607-F399-408A518B5B7C}"/>
                  </a:ext>
                </a:extLst>
              </p:cNvPr>
              <p:cNvSpPr txBox="1"/>
              <p:nvPr/>
            </p:nvSpPr>
            <p:spPr>
              <a:xfrm>
                <a:off x="1009650" y="3530565"/>
                <a:ext cx="69865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47D948-4EAD-2607-F399-408A518B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3530565"/>
                <a:ext cx="698653" cy="289182"/>
              </a:xfrm>
              <a:prstGeom prst="rect">
                <a:avLst/>
              </a:prstGeom>
              <a:blipFill>
                <a:blip r:embed="rId5"/>
                <a:stretch>
                  <a:fillRect l="-7895" r="-350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DE2FB-5510-3E04-B945-017422B4D822}"/>
                  </a:ext>
                </a:extLst>
              </p:cNvPr>
              <p:cNvSpPr txBox="1"/>
              <p:nvPr/>
            </p:nvSpPr>
            <p:spPr>
              <a:xfrm>
                <a:off x="1616151" y="3258119"/>
                <a:ext cx="4108374" cy="834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b="0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b="0" dirty="0">
                  <a:latin typeface="Gentona Book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DE2FB-5510-3E04-B945-017422B4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51" y="3258119"/>
                <a:ext cx="4108374" cy="834074"/>
              </a:xfrm>
              <a:prstGeom prst="rect">
                <a:avLst/>
              </a:prstGeom>
              <a:blipFill>
                <a:blip r:embed="rId6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54C685E3-DE0A-B557-667A-E52270134C0D}"/>
              </a:ext>
            </a:extLst>
          </p:cNvPr>
          <p:cNvSpPr/>
          <p:nvPr/>
        </p:nvSpPr>
        <p:spPr>
          <a:xfrm>
            <a:off x="1730337" y="3146803"/>
            <a:ext cx="336703" cy="10567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address the ‘Long range dependencies’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Structured State Spaces model [S4 model]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  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=[SSM + </a:t>
            </a:r>
            <a:r>
              <a:rPr lang="en-US" b="1" dirty="0" err="1">
                <a:solidFill>
                  <a:srgbClr val="0020A5"/>
                </a:solidFill>
                <a:sym typeface="Wingdings" panose="05000000000000000000" pitchFamily="2" charset="2"/>
              </a:rPr>
              <a:t>HiPPO</a:t>
            </a:r>
            <a: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  <a:t> + Structured Matrices]</a:t>
            </a:r>
            <a:br>
              <a:rPr lang="en-US" b="1" dirty="0">
                <a:solidFill>
                  <a:srgbClr val="0020A5"/>
                </a:solidFill>
                <a:sym typeface="Wingdings" panose="05000000000000000000" pitchFamily="2" charset="2"/>
              </a:rPr>
            </a:br>
            <a:endParaRPr lang="en-US" b="1" dirty="0">
              <a:solidFill>
                <a:srgbClr val="0020A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F8527B4-91F9-147F-C5A7-9CD53EB199FE}"/>
              </a:ext>
            </a:extLst>
          </p:cNvPr>
          <p:cNvSpPr txBox="1">
            <a:spLocks/>
          </p:cNvSpPr>
          <p:nvPr/>
        </p:nvSpPr>
        <p:spPr>
          <a:xfrm>
            <a:off x="929641" y="2501864"/>
            <a:ext cx="7527617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A5"/>
              </a:buClr>
            </a:pPr>
            <a:r>
              <a:rPr lang="en-US" dirty="0"/>
              <a:t>Use the </a:t>
            </a:r>
            <a:r>
              <a:rPr lang="en-US" dirty="0">
                <a:solidFill>
                  <a:srgbClr val="ED7C24"/>
                </a:solidFill>
              </a:rPr>
              <a:t>State Space Model</a:t>
            </a:r>
          </a:p>
          <a:p>
            <a:pPr>
              <a:buClr>
                <a:srgbClr val="0020A5"/>
              </a:buClr>
            </a:pPr>
            <a:r>
              <a:rPr lang="en-US" dirty="0"/>
              <a:t>Plug in the </a:t>
            </a:r>
            <a:r>
              <a:rPr lang="en-US" dirty="0" err="1">
                <a:solidFill>
                  <a:srgbClr val="ED7C24"/>
                </a:solidFill>
              </a:rPr>
              <a:t>HiPPO</a:t>
            </a:r>
            <a:r>
              <a:rPr lang="en-US" dirty="0"/>
              <a:t> Matrix</a:t>
            </a:r>
          </a:p>
          <a:p>
            <a:pPr>
              <a:buClr>
                <a:srgbClr val="0020A5"/>
              </a:buClr>
            </a:pPr>
            <a:r>
              <a:rPr lang="en-US" dirty="0"/>
              <a:t>Learn the </a:t>
            </a:r>
            <a:r>
              <a:rPr lang="en-US" dirty="0">
                <a:solidFill>
                  <a:srgbClr val="ED7C24"/>
                </a:solidFill>
              </a:rPr>
              <a:t>parameters</a:t>
            </a:r>
            <a:r>
              <a:rPr lang="en-US" dirty="0"/>
              <a:t> with special algorithm </a:t>
            </a:r>
            <a:br>
              <a:rPr lang="en-US" dirty="0"/>
            </a:br>
            <a:br>
              <a:rPr lang="en-US" dirty="0">
                <a:solidFill>
                  <a:srgbClr val="0020A5"/>
                </a:solidFill>
                <a:sym typeface="Wingdings" panose="05000000000000000000" pitchFamily="2" charset="2"/>
              </a:rPr>
            </a:br>
            <a:endParaRPr lang="en-US" dirty="0">
              <a:solidFill>
                <a:srgbClr val="0020A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34519-8CFB-663C-16E2-63A079EF11CA}"/>
              </a:ext>
            </a:extLst>
          </p:cNvPr>
          <p:cNvSpPr txBox="1"/>
          <p:nvPr/>
        </p:nvSpPr>
        <p:spPr>
          <a:xfrm>
            <a:off x="2638698" y="41452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Structured Matrices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2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HiPPO Operator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 err="1"/>
                  <a:t>HiPPO</a:t>
                </a:r>
                <a:r>
                  <a:rPr lang="en-US" b="1" dirty="0"/>
                  <a:t> maps input signal to a higher dimensional state</a:t>
                </a:r>
                <a:br>
                  <a:rPr lang="en-US" b="1" dirty="0"/>
                </a:br>
                <a:endParaRPr lang="en-US" b="1" dirty="0"/>
              </a:p>
              <a:p>
                <a:r>
                  <a:rPr lang="en-US" b="1" dirty="0"/>
                  <a:t>It </a:t>
                </a:r>
                <a:r>
                  <a:rPr lang="en-US" b="1" dirty="0">
                    <a:solidFill>
                      <a:srgbClr val="ED7C24"/>
                    </a:solidFill>
                  </a:rPr>
                  <a:t>blows up dimension </a:t>
                </a:r>
                <a:r>
                  <a:rPr lang="en-US" b="1" dirty="0"/>
                  <a:t>of input feature in Deep Neural Network</a:t>
                </a:r>
                <a:br>
                  <a:rPr lang="en-US" b="1" dirty="0"/>
                </a:br>
                <a:r>
                  <a:rPr lang="en-US" b="1" dirty="0">
                    <a:sym typeface="Wingdings" panose="05000000000000000000" pitchFamily="2" charset="2"/>
                  </a:rPr>
                  <a:t> Let’s decrease the dimension again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8576E-A44B-9C05-957E-A726353085B2}"/>
              </a:ext>
            </a:extLst>
          </p:cNvPr>
          <p:cNvGrpSpPr/>
          <p:nvPr/>
        </p:nvGrpSpPr>
        <p:grpSpPr>
          <a:xfrm>
            <a:off x="8271749" y="784070"/>
            <a:ext cx="2429529" cy="589074"/>
            <a:chOff x="4254341" y="2867729"/>
            <a:chExt cx="2429529" cy="58907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75C71E3-9FE2-847D-105C-F0BB5B73FB6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54341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AFE88BF-3D67-A504-651C-E4558AB55249}"/>
                </a:ext>
              </a:extLst>
            </p:cNvPr>
            <p:cNvGrpSpPr/>
            <p:nvPr/>
          </p:nvGrpSpPr>
          <p:grpSpPr>
            <a:xfrm>
              <a:off x="5000133" y="3074346"/>
              <a:ext cx="932960" cy="382457"/>
              <a:chOff x="7343774" y="2836951"/>
              <a:chExt cx="932960" cy="38245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327E122-8261-7F5C-BCDD-BBE7DD17B835}"/>
                  </a:ext>
                </a:extLst>
              </p:cNvPr>
              <p:cNvSpPr/>
              <p:nvPr/>
            </p:nvSpPr>
            <p:spPr>
              <a:xfrm>
                <a:off x="7343775" y="2836951"/>
                <a:ext cx="9329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/>
              </a:bodyPr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D965B-18DE-87BA-3B33-5C1C42D3DB96}"/>
                  </a:ext>
                </a:extLst>
              </p:cNvPr>
              <p:cNvSpPr txBox="1"/>
              <p:nvPr/>
            </p:nvSpPr>
            <p:spPr>
              <a:xfrm>
                <a:off x="7343774" y="2850076"/>
                <a:ext cx="93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HiPPO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/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817416-08DB-6F72-D89F-CFF0BDD95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744" y="2867729"/>
                  <a:ext cx="72538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81A1D2-1EF0-0FCE-9888-C0CC54084514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93" y="3272137"/>
              <a:ext cx="7457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/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000" dirty="0">
                      <a:latin typeface="Gentona Book" pitchFamily="2" charset="77"/>
                    </a:rPr>
                    <a:t> </a:t>
                  </a:r>
                  <a:endParaRPr lang="ko-KR" altLang="en-US" sz="2000" dirty="0">
                    <a:latin typeface="Gentona Book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8B7E7-F644-B01C-EE7B-51B1A7D8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482" y="2887416"/>
                  <a:ext cx="72538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15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State Space Model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𝑩𝒖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endParaRPr lang="en-US" b="1" dirty="0"/>
              </a:p>
              <a:p>
                <a:r>
                  <a:rPr lang="en-US" b="1" dirty="0"/>
                  <a:t>Function to function map: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:endParaRPr lang="en-US" altLang="ko-KR" b="1" dirty="0"/>
              </a:p>
              <a:p>
                <a:r>
                  <a:rPr lang="en-US" b="1" dirty="0"/>
                  <a:t>To work on </a:t>
                </a:r>
                <a:r>
                  <a:rPr lang="en-US" b="1" dirty="0">
                    <a:solidFill>
                      <a:srgbClr val="ED7C24"/>
                    </a:solidFill>
                  </a:rPr>
                  <a:t>sequence</a:t>
                </a:r>
                <a:r>
                  <a:rPr lang="en-US" b="1" dirty="0"/>
                  <a:t> instead of function,</a:t>
                </a:r>
                <a:br>
                  <a:rPr lang="en-US" b="1" dirty="0"/>
                </a:br>
                <a:r>
                  <a:rPr lang="en-US" b="1" dirty="0">
                    <a:solidFill>
                      <a:srgbClr val="ED7C24"/>
                    </a:solidFill>
                  </a:rPr>
                  <a:t>convert SSM from continuous time to discrete time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1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Discretization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ED7C24"/>
                    </a:solidFill>
                  </a:rPr>
                  <a:t>Bilinear transformation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br>
                  <a:rPr lang="en-US" altLang="ko-KR" b="1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altLang="ko-KR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A step size or the granularity of the input data</a:t>
                </a:r>
                <a:br>
                  <a:rPr lang="en-US" altLang="ko-KR" b="1" dirty="0"/>
                </a:br>
                <a:endParaRPr lang="en-US" altLang="ko-KR" b="1" dirty="0"/>
              </a:p>
              <a:p>
                <a:r>
                  <a:rPr lang="en-US" altLang="ko-KR" b="1" dirty="0">
                    <a:solidFill>
                      <a:srgbClr val="0020A5"/>
                    </a:solidFill>
                  </a:rPr>
                  <a:t>Linear Recurrent form</a:t>
                </a: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Discretization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>
                    <a:solidFill>
                      <a:srgbClr val="ED7C24"/>
                    </a:solidFill>
                  </a:rPr>
                  <a:t>Linear Recurrent form</a:t>
                </a: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b="1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2218"/>
                <a:ext cx="11429360" cy="5385876"/>
              </a:xfrm>
              <a:blipFill>
                <a:blip r:embed="rId2"/>
                <a:stretch>
                  <a:fillRect l="-961" t="-1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77FACB3-B1B9-08B2-6C94-2309E1B6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7" y="2779139"/>
            <a:ext cx="3895725" cy="32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Computing the State Space with 						Convolutions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b="1" dirty="0">
                    <a:solidFill>
                      <a:srgbClr val="ED7C24"/>
                    </a:solidFill>
                  </a:rPr>
                  <a:t>Linear Recurrences can be computed in parallel as a convolution!</a:t>
                </a:r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:r>
                  <a:rPr lang="en-US" altLang="ko-KR" b="1" dirty="0">
                    <a:solidFill>
                      <a:srgbClr val="000000"/>
                    </a:solidFill>
                  </a:rPr>
                  <a:t> 						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altLang="ko-KR" b="1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𝑪𝑨𝑩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𝑪𝑩</m:t>
                        </m:r>
                      </m:e>
                    </m:bar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br>
                  <a:rPr lang="en-US" altLang="ko-KR" b="1" dirty="0">
                    <a:solidFill>
                      <a:srgbClr val="ED7C24"/>
                    </a:solidFill>
                  </a:rPr>
                </a:br>
                <a:endParaRPr lang="en-US" altLang="ko-KR" b="1" dirty="0">
                  <a:solidFill>
                    <a:srgbClr val="ED7C24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Extracting these coefficients into what we call the </a:t>
                </a:r>
                <a:r>
                  <a:rPr lang="en-US" b="1" dirty="0">
                    <a:solidFill>
                      <a:srgbClr val="0020A5"/>
                    </a:solidFill>
                  </a:rPr>
                  <a:t>SSM Kernel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  <a:blipFill>
                <a:blip r:embed="rId2"/>
                <a:stretch>
                  <a:fillRect l="-765" t="-1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/>
              <p:nvPr/>
            </p:nvSpPr>
            <p:spPr>
              <a:xfrm>
                <a:off x="749117" y="5239393"/>
                <a:ext cx="6671506" cy="748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ba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sSup>
                                    <m:sSupPr>
                                      <m:ctrlP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𝑪𝑩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p>
                                <m:sSup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br>
                  <a:rPr lang="en-US" altLang="ko-KR" sz="2800" b="1" dirty="0">
                    <a:latin typeface="Gentona Book" pitchFamily="2" charset="77"/>
                  </a:rPr>
                </a:br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5239393"/>
                <a:ext cx="6671506" cy="748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6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State Space: Computing the State Space with 						Convolutions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Extracting these coefficients into what we call the </a:t>
                </a:r>
                <a:r>
                  <a:rPr lang="en-US" b="1" dirty="0">
                    <a:solidFill>
                      <a:srgbClr val="0020A5"/>
                    </a:solidFill>
                  </a:rPr>
                  <a:t>SSM Kernel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ba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D703716-9A57-5BDA-6555-22275534E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982218"/>
                <a:ext cx="11953875" cy="5385876"/>
              </a:xfrm>
              <a:blipFill>
                <a:blip r:embed="rId2"/>
                <a:stretch>
                  <a:fillRect l="-867" t="-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/>
              <p:nvPr/>
            </p:nvSpPr>
            <p:spPr>
              <a:xfrm>
                <a:off x="749117" y="1733550"/>
                <a:ext cx="6671506" cy="748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ba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sSup>
                                    <m:sSupPr>
                                      <m:ctrlP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𝑪𝑩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bar>
                            <m:barPr>
                              <m:pos m:val="top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p>
                                <m:sSup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br>
                  <a:rPr lang="en-US" altLang="ko-KR" sz="2800" b="1" dirty="0">
                    <a:latin typeface="Gentona Book" pitchFamily="2" charset="77"/>
                  </a:rPr>
                </a:br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717BA-8D11-F4F3-5D5F-7B64B489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1733550"/>
                <a:ext cx="6671506" cy="748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B8994E1-C6EF-F2A2-1EFD-3F7A39D1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5" y="3233292"/>
            <a:ext cx="2305698" cy="30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7974B-7B2C-BF80-B4CA-217637EBF6C3}"/>
                  </a:ext>
                </a:extLst>
              </p:cNvPr>
              <p:cNvSpPr txBox="1"/>
              <p:nvPr/>
            </p:nvSpPr>
            <p:spPr>
              <a:xfrm>
                <a:off x="2727997" y="985369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p>
                        <m:sSupPr>
                          <m:ctrlP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p>
                        <m:sSupPr>
                          <m:ctrlP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7974B-7B2C-BF80-B4CA-217637EBF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7" y="985369"/>
                <a:ext cx="682178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02679-B351-B4F1-1C96-025E8E688E7E}"/>
                  </a:ext>
                </a:extLst>
              </p:cNvPr>
              <p:cNvSpPr txBox="1"/>
              <p:nvPr/>
            </p:nvSpPr>
            <p:spPr>
              <a:xfrm>
                <a:off x="2623145" y="1987391"/>
                <a:ext cx="7031492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operation (in general)</a:t>
                </a:r>
              </a:p>
              <a:p>
                <a:pPr algn="ctr"/>
                <a:r>
                  <a:rPr lang="en-US" sz="2800" dirty="0"/>
                  <a:t>and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𝑁𝑘</m:t>
                        </m:r>
                      </m:e>
                    </m:d>
                  </m:oMath>
                </a14:m>
                <a:r>
                  <a:rPr lang="en-US" sz="2800" dirty="0"/>
                  <a:t> space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02679-B351-B4F1-1C96-025E8E68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145" y="1987391"/>
                <a:ext cx="7031492" cy="961802"/>
              </a:xfrm>
              <a:prstGeom prst="rect">
                <a:avLst/>
              </a:prstGeom>
              <a:blipFill>
                <a:blip r:embed="rId3"/>
                <a:stretch>
                  <a:fillRect t="-5063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64C80F-7E76-8D05-DC4C-0F29F8797843}"/>
                  </a:ext>
                </a:extLst>
              </p:cNvPr>
              <p:cNvSpPr txBox="1"/>
              <p:nvPr/>
            </p:nvSpPr>
            <p:spPr>
              <a:xfrm>
                <a:off x="3049822" y="3267915"/>
                <a:ext cx="6178137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𝑁𝑘</m:t>
                        </m:r>
                      </m:e>
                    </m:d>
                  </m:oMath>
                </a14:m>
                <a:r>
                  <a:rPr lang="en-US" sz="2800" dirty="0"/>
                  <a:t> operation (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diagonal)</a:t>
                </a:r>
              </a:p>
              <a:p>
                <a:pPr algn="ctr"/>
                <a:r>
                  <a:rPr lang="en-US" sz="2800" dirty="0"/>
                  <a:t>and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 space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64C80F-7E76-8D05-DC4C-0F29F8797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22" y="3267915"/>
                <a:ext cx="6178137" cy="961802"/>
              </a:xfrm>
              <a:prstGeom prst="rect">
                <a:avLst/>
              </a:prstGeom>
              <a:blipFill>
                <a:blip r:embed="rId4"/>
                <a:stretch>
                  <a:fillRect t="-5063" r="-789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AB58D4-5949-9CFF-944C-9F99D1927B26}"/>
                  </a:ext>
                </a:extLst>
              </p:cNvPr>
              <p:cNvSpPr txBox="1"/>
              <p:nvPr/>
            </p:nvSpPr>
            <p:spPr>
              <a:xfrm>
                <a:off x="3049822" y="4636976"/>
                <a:ext cx="2833957" cy="11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AB58D4-5949-9CFF-944C-9F99D1927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22" y="4636976"/>
                <a:ext cx="2833957" cy="116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78981-2474-21AB-BCB5-DDA87BF2FEA8}"/>
                  </a:ext>
                </a:extLst>
              </p:cNvPr>
              <p:cNvSpPr txBox="1"/>
              <p:nvPr/>
            </p:nvSpPr>
            <p:spPr>
              <a:xfrm>
                <a:off x="6031843" y="4573625"/>
                <a:ext cx="2833957" cy="1290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78981-2474-21AB-BCB5-DDA87BF2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43" y="4573625"/>
                <a:ext cx="2833957" cy="1290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5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0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3E7C3F-091D-2CD9-84CE-87B0C98F1DFA}"/>
              </a:ext>
            </a:extLst>
          </p:cNvPr>
          <p:cNvCxnSpPr>
            <a:cxnSpLocks/>
          </p:cNvCxnSpPr>
          <p:nvPr/>
        </p:nvCxnSpPr>
        <p:spPr>
          <a:xfrm>
            <a:off x="3113605" y="230653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37F0FE-0068-A636-1361-CEF190AFCFF7}"/>
              </a:ext>
            </a:extLst>
          </p:cNvPr>
          <p:cNvCxnSpPr>
            <a:cxnSpLocks/>
          </p:cNvCxnSpPr>
          <p:nvPr/>
        </p:nvCxnSpPr>
        <p:spPr>
          <a:xfrm>
            <a:off x="9031932" y="224359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E11A6-C2F1-AA30-D493-E6885A22E670}"/>
                  </a:ext>
                </a:extLst>
              </p:cNvPr>
              <p:cNvSpPr txBox="1"/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E11A6-C2F1-AA30-D493-E6885A22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231" y="4857747"/>
                <a:ext cx="4674039" cy="11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31" y="4857747"/>
                <a:ext cx="4674039" cy="1160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75F7553-90B5-0D22-9656-2BDC9B797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288" y="1446163"/>
                <a:ext cx="1960216" cy="8437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AE5422DF-A60F-2FEB-6AD4-C659147A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" y="1328240"/>
                <a:ext cx="3925572" cy="843718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C732985-C26A-E791-75D7-27AF89F1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3" y="3023151"/>
                <a:ext cx="4023162" cy="84371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EF092-7F8D-CC4B-164F-14DE38C0E875}"/>
                  </a:ext>
                </a:extLst>
              </p:cNvPr>
              <p:cNvSpPr txBox="1"/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EF092-7F8D-CC4B-164F-14DE38C0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7" y="2187755"/>
                <a:ext cx="19602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3313177-4146-88F5-BC1E-0F3659E1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3133730"/>
                <a:ext cx="1960216" cy="843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3049" y="496961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49" y="4969610"/>
                <a:ext cx="1960216" cy="8437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504AD-B11E-2BF7-5D29-194E1CCFC5A7}"/>
                  </a:ext>
                </a:extLst>
              </p:cNvPr>
              <p:cNvSpPr txBox="1"/>
              <p:nvPr/>
            </p:nvSpPr>
            <p:spPr>
              <a:xfrm>
                <a:off x="3731231" y="4106327"/>
                <a:ext cx="25698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ED7C24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504AD-B11E-2BF7-5D29-194E1CCF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231" y="4106327"/>
                <a:ext cx="2569868" cy="523220"/>
              </a:xfrm>
              <a:prstGeom prst="rect">
                <a:avLst/>
              </a:prstGeom>
              <a:blipFill>
                <a:blip r:embed="rId9"/>
                <a:stretch>
                  <a:fillRect l="-4739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9DE381-EBE9-6200-F0A7-7935FC04DFF1}"/>
              </a:ext>
            </a:extLst>
          </p:cNvPr>
          <p:cNvCxnSpPr>
            <a:cxnSpLocks/>
          </p:cNvCxnSpPr>
          <p:nvPr/>
        </p:nvCxnSpPr>
        <p:spPr>
          <a:xfrm>
            <a:off x="3113605" y="4051680"/>
            <a:ext cx="0" cy="63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3E7C3F-091D-2CD9-84CE-87B0C98F1DFA}"/>
              </a:ext>
            </a:extLst>
          </p:cNvPr>
          <p:cNvCxnSpPr>
            <a:cxnSpLocks/>
          </p:cNvCxnSpPr>
          <p:nvPr/>
        </p:nvCxnSpPr>
        <p:spPr>
          <a:xfrm>
            <a:off x="3113605" y="230653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37F0FE-0068-A636-1361-CEF190AFCFF7}"/>
              </a:ext>
            </a:extLst>
          </p:cNvPr>
          <p:cNvCxnSpPr>
            <a:cxnSpLocks/>
          </p:cNvCxnSpPr>
          <p:nvPr/>
        </p:nvCxnSpPr>
        <p:spPr>
          <a:xfrm>
            <a:off x="9031932" y="2243596"/>
            <a:ext cx="0" cy="62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Spectrum of Sequential Data</a:t>
            </a:r>
            <a:endParaRPr lang="en-US" b="1" dirty="0">
              <a:solidFill>
                <a:srgbClr val="0020A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57ACF-34C0-D1DD-33C7-D705B014E1EC}"/>
              </a:ext>
            </a:extLst>
          </p:cNvPr>
          <p:cNvSpPr txBox="1"/>
          <p:nvPr/>
        </p:nvSpPr>
        <p:spPr>
          <a:xfrm>
            <a:off x="531224" y="3136612"/>
            <a:ext cx="180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D2850-3E24-9228-A339-82A6B1D4E1C1}"/>
              </a:ext>
            </a:extLst>
          </p:cNvPr>
          <p:cNvSpPr txBox="1"/>
          <p:nvPr/>
        </p:nvSpPr>
        <p:spPr>
          <a:xfrm>
            <a:off x="9479280" y="3136612"/>
            <a:ext cx="265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F0E51E-7E8C-9BA4-6BD5-153592DE499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333898" y="3429000"/>
            <a:ext cx="714538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7A7D71F-D6C2-3266-FCE4-DCD8ADCB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9" t="52444" r="54953" b="27111"/>
          <a:stretch/>
        </p:blipFill>
        <p:spPr>
          <a:xfrm>
            <a:off x="7351859" y="2231928"/>
            <a:ext cx="997538" cy="11231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247149-D5D9-6F34-D1DA-BFD7199C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81" t="4921" r="2223" b="72222"/>
          <a:stretch/>
        </p:blipFill>
        <p:spPr>
          <a:xfrm>
            <a:off x="4234793" y="2270841"/>
            <a:ext cx="1114526" cy="10841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22D452-E44E-E110-2603-75D5BEB8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05" t="4699" r="31079" b="72444"/>
          <a:stretch/>
        </p:blipFill>
        <p:spPr>
          <a:xfrm>
            <a:off x="3343969" y="2273671"/>
            <a:ext cx="799009" cy="10732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05F538-7409-3FF7-D5A7-03D10BE3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14" t="4158" r="56667" b="72985"/>
          <a:stretch/>
        </p:blipFill>
        <p:spPr>
          <a:xfrm>
            <a:off x="2522449" y="2273670"/>
            <a:ext cx="729705" cy="10678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C2B051-D4B6-A6E4-7E45-1F0D74E4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70" t="52429" r="2508" b="27620"/>
          <a:stretch/>
        </p:blipFill>
        <p:spPr>
          <a:xfrm>
            <a:off x="6052455" y="2275563"/>
            <a:ext cx="1207589" cy="10841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4E5FC4-BE13-BF19-51BB-840EF4AF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199" t="66528" r="4880" b="3436"/>
          <a:stretch/>
        </p:blipFill>
        <p:spPr>
          <a:xfrm>
            <a:off x="8441212" y="2237364"/>
            <a:ext cx="994523" cy="11096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CAB016-54DD-CC76-CBF3-0627790C952C}"/>
              </a:ext>
            </a:extLst>
          </p:cNvPr>
          <p:cNvCxnSpPr>
            <a:cxnSpLocks/>
          </p:cNvCxnSpPr>
          <p:nvPr/>
        </p:nvCxnSpPr>
        <p:spPr>
          <a:xfrm flipV="1">
            <a:off x="5765074" y="2063931"/>
            <a:ext cx="0" cy="136506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F0C2C64-2873-1692-D407-33BE3092C61C}"/>
              </a:ext>
            </a:extLst>
          </p:cNvPr>
          <p:cNvCxnSpPr/>
          <p:nvPr/>
        </p:nvCxnSpPr>
        <p:spPr>
          <a:xfrm>
            <a:off x="5765074" y="2063931"/>
            <a:ext cx="371420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778CE97-3FE8-0CF1-8FC5-F08A7E7B28D7}"/>
              </a:ext>
            </a:extLst>
          </p:cNvPr>
          <p:cNvSpPr txBox="1"/>
          <p:nvPr/>
        </p:nvSpPr>
        <p:spPr>
          <a:xfrm>
            <a:off x="5765074" y="1540267"/>
            <a:ext cx="180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0B055-29BD-5713-02AD-FD34270E1812}"/>
              </a:ext>
            </a:extLst>
          </p:cNvPr>
          <p:cNvSpPr txBox="1"/>
          <p:nvPr/>
        </p:nvSpPr>
        <p:spPr>
          <a:xfrm>
            <a:off x="572589" y="4229133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Data generated from a continuous physics process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934022-0C66-03DD-570D-A3BAC1120C81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4"/>
              </a:rPr>
              <a:t>Diagram inspired from Albert Gu’s Presentation video</a:t>
            </a:r>
            <a:endParaRPr lang="ko-KR" altLang="en-US" sz="1000" dirty="0"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7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8752" y="1588650"/>
                <a:ext cx="4682586" cy="950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𝑩𝒖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52" y="1588650"/>
                <a:ext cx="4682586" cy="950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Diagonalization - Change of 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5314" y="1588650"/>
                <a:ext cx="1960216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𝑪𝑽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5B6E135-93C7-2EC4-31A8-FC2E1763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314" y="1588650"/>
                <a:ext cx="1960216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0CFF7-6F4A-30BF-CA73-B60FF608134E}"/>
                  </a:ext>
                </a:extLst>
              </p:cNvPr>
              <p:cNvSpPr txBox="1"/>
              <p:nvPr/>
            </p:nvSpPr>
            <p:spPr>
              <a:xfrm>
                <a:off x="3371247" y="2703303"/>
                <a:ext cx="54488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Iff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dirty="0"/>
                  <a:t> is diagonal,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/>
                  <a:t> is normal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0CFF7-6F4A-30BF-CA73-B60FF6081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47" y="2703303"/>
                <a:ext cx="5448867" cy="523220"/>
              </a:xfrm>
              <a:prstGeom prst="rect">
                <a:avLst/>
              </a:prstGeom>
              <a:blipFill>
                <a:blip r:embed="rId4"/>
                <a:stretch>
                  <a:fillRect t="-10465" r="-1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1BE08-E49B-2073-AA7E-341CA8CB840B}"/>
                  </a:ext>
                </a:extLst>
              </p:cNvPr>
              <p:cNvSpPr txBox="1"/>
              <p:nvPr/>
            </p:nvSpPr>
            <p:spPr>
              <a:xfrm>
                <a:off x="2616419" y="3708118"/>
                <a:ext cx="7178673" cy="833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800" dirty="0"/>
                  <a:t> is also diagonal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1BE08-E49B-2073-AA7E-341CA8CB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419" y="3708118"/>
                <a:ext cx="7178673" cy="833305"/>
              </a:xfrm>
              <a:prstGeom prst="rect">
                <a:avLst/>
              </a:prstGeom>
              <a:blipFill>
                <a:blip r:embed="rId5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B9643-13A3-C7E8-18DD-0CF943F1F84F}"/>
                  </a:ext>
                </a:extLst>
              </p:cNvPr>
              <p:cNvSpPr txBox="1"/>
              <p:nvPr/>
            </p:nvSpPr>
            <p:spPr>
              <a:xfrm>
                <a:off x="1296399" y="5128966"/>
                <a:ext cx="984987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But not all matrices are normal, and not all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are tractable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algn="ctr"/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dirty="0" err="1">
                    <a:solidFill>
                      <a:srgbClr val="000000"/>
                    </a:solidFill>
                    <a:sym typeface="Wingdings" panose="05000000000000000000" pitchFamily="2" charset="2"/>
                  </a:rPr>
                  <a:t>HiPPO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in particular!)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B9643-13A3-C7E8-18DD-0CF943F1F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99" y="5128966"/>
                <a:ext cx="9849878" cy="954107"/>
              </a:xfrm>
              <a:prstGeom prst="rect">
                <a:avLst/>
              </a:prstGeom>
              <a:blipFill>
                <a:blip r:embed="rId6"/>
                <a:stretch>
                  <a:fillRect t="-764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Plus Low Rank (NPLR)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9643-13A3-C7E8-18DD-0CF943F1F84F}"/>
              </a:ext>
            </a:extLst>
          </p:cNvPr>
          <p:cNvSpPr txBox="1"/>
          <p:nvPr/>
        </p:nvSpPr>
        <p:spPr>
          <a:xfrm>
            <a:off x="1216202" y="705863"/>
            <a:ext cx="984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All </a:t>
            </a:r>
            <a:r>
              <a:rPr lang="en-US" sz="2800" dirty="0" err="1">
                <a:solidFill>
                  <a:srgbClr val="000000"/>
                </a:solidFill>
              </a:rPr>
              <a:t>HiPPO</a:t>
            </a:r>
            <a:r>
              <a:rPr lang="en-US" sz="2800" dirty="0">
                <a:solidFill>
                  <a:srgbClr val="000000"/>
                </a:solidFill>
              </a:rPr>
              <a:t> matrices can be expressed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/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diagonal, 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blipFill>
                <a:blip r:embed="rId3"/>
                <a:stretch>
                  <a:fillRect l="-130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0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17A7147-CB2C-FCFE-5DD0-5C5AA5E92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1226645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Plus Low Rank (NPLR)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9643-13A3-C7E8-18DD-0CF943F1F84F}"/>
              </a:ext>
            </a:extLst>
          </p:cNvPr>
          <p:cNvSpPr txBox="1"/>
          <p:nvPr/>
        </p:nvSpPr>
        <p:spPr>
          <a:xfrm>
            <a:off x="1216202" y="705863"/>
            <a:ext cx="984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All </a:t>
            </a:r>
            <a:r>
              <a:rPr lang="en-US" sz="2800" dirty="0" err="1">
                <a:solidFill>
                  <a:srgbClr val="000000"/>
                </a:solidFill>
              </a:rPr>
              <a:t>HiPPO</a:t>
            </a:r>
            <a:r>
              <a:rPr lang="en-US" sz="2800" dirty="0">
                <a:solidFill>
                  <a:srgbClr val="000000"/>
                </a:solidFill>
              </a:rPr>
              <a:t> matrices can be expressed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0A8761C-A0C1-76C5-F991-E8AF2B6F53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4351337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0A8761C-A0C1-76C5-F991-E8AF2B6F5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4351337"/>
                <a:ext cx="46745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13DE39E-E5A3-4A10-E853-C01AAB1D4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278899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13DE39E-E5A3-4A10-E853-C01AAB1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2788991"/>
                <a:ext cx="46745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FAC8A1A4-3B20-7AD9-1829-AEDFFC9E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3309773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FAC8A1A4-3B20-7AD9-1829-AEDFFC9E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3309773"/>
                <a:ext cx="46745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4113FF5-16F3-C25E-C3E1-3A01DEE16B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4016" y="3830555"/>
                <a:ext cx="5174251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4113FF5-16F3-C25E-C3E1-3A01DEE16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16" y="3830555"/>
                <a:ext cx="51742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/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800" dirty="0"/>
                  <a:t> is diagonal, 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A850F-ABB8-9C78-9F77-7872BDDE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76" y="1747427"/>
                <a:ext cx="9364930" cy="523220"/>
              </a:xfrm>
              <a:prstGeom prst="rect">
                <a:avLst/>
              </a:prstGeom>
              <a:blipFill>
                <a:blip r:embed="rId7"/>
                <a:stretch>
                  <a:fillRect l="-130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9DCF624-1243-755F-9C72-CB329EB6A3EA}"/>
              </a:ext>
            </a:extLst>
          </p:cNvPr>
          <p:cNvSpPr txBox="1"/>
          <p:nvPr/>
        </p:nvSpPr>
        <p:spPr>
          <a:xfrm>
            <a:off x="1003900" y="2268209"/>
            <a:ext cx="10274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can further transform to Diagonal Plus Low Rank (DPLR)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751B4942-E83E-CF6F-B285-6DE05F9F5E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4872119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751B4942-E83E-CF6F-B285-6DE05F9F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4872119"/>
                <a:ext cx="46745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C9ADA62-0EFA-3508-234E-9FC7E45993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539290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C9ADA62-0EFA-3508-234E-9FC7E4599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5392901"/>
                <a:ext cx="46745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30AC633F-DCD2-57CC-BA8F-1E57CA96B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866" y="5913683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30AC633F-DCD2-57CC-BA8F-1E57CA96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66" y="5913683"/>
                <a:ext cx="46745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38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6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/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  <m:r>
                                    <a:rPr lang="en-US" sz="28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9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sSup>
                        <m:s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80B274C-FE4A-A352-28E7-DAE9425F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6" y="1291331"/>
                <a:ext cx="46745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/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E561AA-3E88-7851-46BE-2A0ADFEE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924042"/>
                <a:ext cx="7527617" cy="1144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/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8F00C-A249-C7AB-3C91-668B6615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176432"/>
                <a:ext cx="8089900" cy="1144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197100" y="4455894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4455894"/>
                <a:ext cx="8089900" cy="1290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7AA9C5-3F71-83A2-EEC4-7C9B0BB9FE86}"/>
              </a:ext>
            </a:extLst>
          </p:cNvPr>
          <p:cNvSpPr txBox="1"/>
          <p:nvPr/>
        </p:nvSpPr>
        <p:spPr>
          <a:xfrm>
            <a:off x="3790631" y="2458942"/>
            <a:ext cx="461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A5"/>
                </a:solidFill>
              </a:rPr>
              <a:t>Diagonal</a:t>
            </a:r>
            <a:r>
              <a:rPr lang="en-US" sz="2800" dirty="0"/>
              <a:t> Plus </a:t>
            </a:r>
            <a:r>
              <a:rPr lang="en-US" sz="2800" dirty="0">
                <a:solidFill>
                  <a:srgbClr val="ED7C24"/>
                </a:solidFill>
              </a:rPr>
              <a:t>Low Rank</a:t>
            </a:r>
          </a:p>
        </p:txBody>
      </p:sp>
    </p:spTree>
    <p:extLst>
      <p:ext uri="{BB962C8B-B14F-4D97-AF65-F5344CB8AC3E}">
        <p14:creationId xmlns:p14="http://schemas.microsoft.com/office/powerpoint/2010/main" val="20546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/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l-GR" sz="28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17F9F-63E8-783F-C1F5-F1FC1A47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1" y="1083213"/>
                <a:ext cx="8089900" cy="1290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7AA9C5-3F71-83A2-EEC4-7C9B0BB9FE86}"/>
              </a:ext>
            </a:extLst>
          </p:cNvPr>
          <p:cNvSpPr txBox="1"/>
          <p:nvPr/>
        </p:nvSpPr>
        <p:spPr>
          <a:xfrm>
            <a:off x="3790631" y="2458942"/>
            <a:ext cx="461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A5"/>
                </a:solidFill>
              </a:rPr>
              <a:t>Diagonal</a:t>
            </a:r>
            <a:r>
              <a:rPr lang="en-US" sz="2800" dirty="0"/>
              <a:t> Plus </a:t>
            </a:r>
            <a:r>
              <a:rPr lang="en-US" sz="2800" dirty="0">
                <a:solidFill>
                  <a:srgbClr val="ED7C24"/>
                </a:solidFill>
              </a:rPr>
              <a:t>Low 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48BC9-5377-AE08-5D04-41195EE25196}"/>
              </a:ext>
            </a:extLst>
          </p:cNvPr>
          <p:cNvSpPr txBox="1"/>
          <p:nvPr/>
        </p:nvSpPr>
        <p:spPr>
          <a:xfrm>
            <a:off x="2380931" y="3220130"/>
            <a:ext cx="7429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Woodbury Identity: Inverse of DPLR is also DPLR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D6C5B0-6BE8-1A93-86FA-888C5ADA1831}"/>
                  </a:ext>
                </a:extLst>
              </p:cNvPr>
              <p:cNvSpPr txBox="1"/>
              <p:nvPr/>
            </p:nvSpPr>
            <p:spPr>
              <a:xfrm>
                <a:off x="1568130" y="4080370"/>
                <a:ext cx="9055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D6C5B0-6BE8-1A93-86FA-888C5ADA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30" y="4080370"/>
                <a:ext cx="90551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9C324DC8-3BFF-A646-7127-7E9CAE660134}"/>
              </a:ext>
            </a:extLst>
          </p:cNvPr>
          <p:cNvSpPr/>
          <p:nvPr/>
        </p:nvSpPr>
        <p:spPr>
          <a:xfrm rot="16200000">
            <a:off x="5957967" y="4248090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2B2E981-10BF-DBA7-2271-81621F2BCF94}"/>
              </a:ext>
            </a:extLst>
          </p:cNvPr>
          <p:cNvSpPr/>
          <p:nvPr/>
        </p:nvSpPr>
        <p:spPr>
          <a:xfrm rot="16200000">
            <a:off x="7198901" y="4230279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803FF49-8EBF-8D5C-EF40-6078A0F6BBFC}"/>
              </a:ext>
            </a:extLst>
          </p:cNvPr>
          <p:cNvSpPr/>
          <p:nvPr/>
        </p:nvSpPr>
        <p:spPr>
          <a:xfrm rot="16200000">
            <a:off x="8439835" y="4230278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6763400-7868-7863-4E42-2A83366F6633}"/>
              </a:ext>
            </a:extLst>
          </p:cNvPr>
          <p:cNvSpPr/>
          <p:nvPr/>
        </p:nvSpPr>
        <p:spPr>
          <a:xfrm rot="16200000">
            <a:off x="9630952" y="4218755"/>
            <a:ext cx="181158" cy="838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26BFE4-EAE5-18A0-E553-1CF4501D0AB4}"/>
                  </a:ext>
                </a:extLst>
              </p:cNvPr>
              <p:cNvSpPr txBox="1"/>
              <p:nvPr/>
            </p:nvSpPr>
            <p:spPr>
              <a:xfrm>
                <a:off x="5676580" y="482626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26BFE4-EAE5-18A0-E553-1CF4501D0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0" y="4826264"/>
                <a:ext cx="838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D1C6D-B5F7-FE03-C71F-AB439098088B}"/>
                  </a:ext>
                </a:extLst>
              </p:cNvPr>
              <p:cNvSpPr txBox="1"/>
              <p:nvPr/>
            </p:nvSpPr>
            <p:spPr>
              <a:xfrm>
                <a:off x="6937226" y="481387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D1C6D-B5F7-FE03-C71F-AB4390980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226" y="4813874"/>
                <a:ext cx="838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65E124-E718-0A1B-F956-BDE13929B04F}"/>
                  </a:ext>
                </a:extLst>
              </p:cNvPr>
              <p:cNvSpPr txBox="1"/>
              <p:nvPr/>
            </p:nvSpPr>
            <p:spPr>
              <a:xfrm>
                <a:off x="8111314" y="4797689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65E124-E718-0A1B-F956-BDE13929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314" y="4797689"/>
                <a:ext cx="838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385B66-30E2-B6B5-35C5-7593DE7E13E6}"/>
                  </a:ext>
                </a:extLst>
              </p:cNvPr>
              <p:cNvSpPr txBox="1"/>
              <p:nvPr/>
            </p:nvSpPr>
            <p:spPr>
              <a:xfrm>
                <a:off x="9285402" y="478821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385B66-30E2-B6B5-35C5-7593DE7E1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402" y="478821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A5A61A-B767-1322-C066-9A880152C215}"/>
                  </a:ext>
                </a:extLst>
              </p:cNvPr>
              <p:cNvSpPr txBox="1"/>
              <p:nvPr/>
            </p:nvSpPr>
            <p:spPr>
              <a:xfrm>
                <a:off x="7187560" y="5442851"/>
                <a:ext cx="1511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 !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A5A61A-B767-1322-C066-9A880152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60" y="5442851"/>
                <a:ext cx="1511620" cy="523220"/>
              </a:xfrm>
              <a:prstGeom prst="rect">
                <a:avLst/>
              </a:prstGeom>
              <a:blipFill>
                <a:blip r:embed="rId8"/>
                <a:stretch>
                  <a:fillRect t="-11628" r="-282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060E660-07D5-F6E1-4ACD-7190F7965D5D}"/>
              </a:ext>
            </a:extLst>
          </p:cNvPr>
          <p:cNvSpPr txBox="1">
            <a:spLocks/>
          </p:cNvSpPr>
          <p:nvPr/>
        </p:nvSpPr>
        <p:spPr>
          <a:xfrm>
            <a:off x="2380931" y="5402327"/>
            <a:ext cx="3925572" cy="843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sz="2800" dirty="0">
                <a:solidFill>
                  <a:schemeClr val="tx1"/>
                </a:solidFill>
              </a:rPr>
              <a:t>Product is also DPLR</a:t>
            </a:r>
          </a:p>
        </p:txBody>
      </p:sp>
    </p:spTree>
    <p:extLst>
      <p:ext uri="{BB962C8B-B14F-4D97-AF65-F5344CB8AC3E}">
        <p14:creationId xmlns:p14="http://schemas.microsoft.com/office/powerpoint/2010/main" val="10109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22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dependency challenge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2050" name="Picture 2" descr="A soundwave being zoomed into from the scale of one second to one millisecond, displaying the detail of the wave at that minute level.">
            <a:extLst>
              <a:ext uri="{FF2B5EF4-FFF2-40B4-BE49-F238E27FC236}">
                <a16:creationId xmlns:a16="http://schemas.microsoft.com/office/drawing/2014/main" id="{C227420F-7AC3-50D5-8A76-5947B464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761887"/>
            <a:ext cx="54292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38479-BC05-D3A5-04F9-DBDA6BF7D560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3"/>
              </a:rPr>
              <a:t>Audio signal image</a:t>
            </a:r>
            <a:endParaRPr lang="ko-KR" altLang="en-US" sz="1000" dirty="0">
              <a:latin typeface="Gentona Book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D72EF-9AF0-9C59-07B3-E0BE808EE0D9}"/>
              </a:ext>
            </a:extLst>
          </p:cNvPr>
          <p:cNvSpPr txBox="1"/>
          <p:nvPr/>
        </p:nvSpPr>
        <p:spPr>
          <a:xfrm>
            <a:off x="749116" y="4798434"/>
            <a:ext cx="110612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Audio waveforms are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sampled at high-rate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ex)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6000+ samples per second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			&amp;</a:t>
            </a:r>
            <a:b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		Large Dataset Size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94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rgbClr val="ED7C24"/>
                    </a:solidFill>
                  </a:rPr>
                  <a:t> </a:t>
                </a:r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20A5"/>
                    </a:solidFill>
                  </a:rPr>
                  <a:t> </a:t>
                </a:r>
                <a:endParaRPr lang="en-US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6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54F13DEC-246E-EDDA-FAD6-376BFA25CC3C}"/>
              </a:ext>
            </a:extLst>
          </p:cNvPr>
          <p:cNvSpPr/>
          <p:nvPr/>
        </p:nvSpPr>
        <p:spPr>
          <a:xfrm rot="16200000">
            <a:off x="5826303" y="4431510"/>
            <a:ext cx="217442" cy="702959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A602B-DC66-1021-4B7B-AE27A9634B4F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5935025" y="4891711"/>
            <a:ext cx="0" cy="369332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/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rgbClr val="ED7C24"/>
                    </a:solidFill>
                  </a:rPr>
                  <a:t> </a:t>
                </a:r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blipFill>
                <a:blip r:embed="rId10"/>
                <a:stretch>
                  <a:fillRect r="-1983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(Recurrent)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2B10099-1DC6-B655-7664-CAE831E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03" y="1361328"/>
                <a:ext cx="3925572" cy="843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AA5FEC0-6C57-B606-D37C-12F930E5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5" y="1138501"/>
                <a:ext cx="3925572" cy="843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579FCCF-0BD4-7F8A-1D56-469DE9CD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06" y="1981059"/>
                <a:ext cx="5222883" cy="84371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C0688-FBC4-72BA-0C3D-8C1959D7F188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137401" y="2893654"/>
            <a:ext cx="901699" cy="433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/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A7515F-7A3C-0F2B-EBD8-9B6431DC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3327400"/>
                <a:ext cx="736600" cy="369332"/>
              </a:xfrm>
              <a:prstGeom prst="rect">
                <a:avLst/>
              </a:prstGeom>
              <a:blipFill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CC60C0B-3679-BC3E-5AD6-2A6FCBE83FBA}"/>
              </a:ext>
            </a:extLst>
          </p:cNvPr>
          <p:cNvSpPr/>
          <p:nvPr/>
        </p:nvSpPr>
        <p:spPr>
          <a:xfrm rot="16200000">
            <a:off x="7046821" y="2447474"/>
            <a:ext cx="181159" cy="711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57D164C-9BAA-7A3F-34EB-BB812E3F50CF}"/>
              </a:ext>
            </a:extLst>
          </p:cNvPr>
          <p:cNvSpPr/>
          <p:nvPr/>
        </p:nvSpPr>
        <p:spPr>
          <a:xfrm rot="16200000">
            <a:off x="6348322" y="1942830"/>
            <a:ext cx="181159" cy="23876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9B4F62-9C21-15DE-2027-9A5F6FC19A5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38901" y="3227211"/>
            <a:ext cx="1" cy="327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/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E58EE-3EA8-AB0D-7E67-CFD432E8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1" y="3555052"/>
                <a:ext cx="73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58735BBD-142D-7805-75D7-D5EF8B58D033}"/>
              </a:ext>
            </a:extLst>
          </p:cNvPr>
          <p:cNvSpPr/>
          <p:nvPr/>
        </p:nvSpPr>
        <p:spPr>
          <a:xfrm rot="16200000">
            <a:off x="4248683" y="2296311"/>
            <a:ext cx="181160" cy="102427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A9CCC1-101D-1332-3E1D-192DB10A7A6C}"/>
              </a:ext>
            </a:extLst>
          </p:cNvPr>
          <p:cNvCxnSpPr>
            <a:cxnSpLocks/>
          </p:cNvCxnSpPr>
          <p:nvPr/>
        </p:nvCxnSpPr>
        <p:spPr>
          <a:xfrm flipH="1">
            <a:off x="4006850" y="2899028"/>
            <a:ext cx="334000" cy="428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/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2065F-44A0-B120-EC1B-F1B91211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8" y="3370386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20ECDCE5-27C8-FC70-F575-5A799EBE4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925" y="4232302"/>
                <a:ext cx="1960216" cy="843718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F8F5486B-0F18-5F2B-0712-4B41CD65A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9" y="4370652"/>
                <a:ext cx="1461699" cy="515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54F13DEC-246E-EDDA-FAD6-376BFA25CC3C}"/>
              </a:ext>
            </a:extLst>
          </p:cNvPr>
          <p:cNvSpPr/>
          <p:nvPr/>
        </p:nvSpPr>
        <p:spPr>
          <a:xfrm rot="16200000">
            <a:off x="5826303" y="4431510"/>
            <a:ext cx="217442" cy="702959"/>
          </a:xfrm>
          <a:prstGeom prst="leftBrac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A602B-DC66-1021-4B7B-AE27A9634B4F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5935025" y="4891711"/>
            <a:ext cx="0" cy="36933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/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16EB13-C3CB-0CEB-F45F-B43CF8449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4" y="5351453"/>
                <a:ext cx="736600" cy="411010"/>
              </a:xfrm>
              <a:prstGeom prst="rect">
                <a:avLst/>
              </a:prstGeom>
              <a:blipFill>
                <a:blip r:embed="rId10"/>
                <a:stretch>
                  <a:fillRect r="-1983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09BC1C-C972-B223-CD15-FE9224EDA247}"/>
                  </a:ext>
                </a:extLst>
              </p:cNvPr>
              <p:cNvSpPr txBox="1"/>
              <p:nvPr/>
            </p:nvSpPr>
            <p:spPr>
              <a:xfrm>
                <a:off x="1405710" y="4322470"/>
                <a:ext cx="9179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3200" b="0" i="1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3200" dirty="0">
                    <a:solidFill>
                      <a:srgbClr val="ED7C2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09BC1C-C972-B223-CD15-FE9224ED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10" y="4322470"/>
                <a:ext cx="917903" cy="584775"/>
              </a:xfrm>
              <a:prstGeom prst="rect">
                <a:avLst/>
              </a:prstGeom>
              <a:blipFill>
                <a:blip r:embed="rId11"/>
                <a:stretch>
                  <a:fillRect r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D853374-6EF4-09D1-8BA0-5F118B0CFF58}"/>
              </a:ext>
            </a:extLst>
          </p:cNvPr>
          <p:cNvSpPr/>
          <p:nvPr/>
        </p:nvSpPr>
        <p:spPr>
          <a:xfrm rot="19539746">
            <a:off x="3450020" y="2251649"/>
            <a:ext cx="272839" cy="3302349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1BC295-B74B-0D41-A8E4-361E21B372F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928285" y="3979774"/>
            <a:ext cx="545509" cy="379675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3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79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07E58B-7409-5881-C1F6-E056B21C4E79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07E58B-7409-5881-C1F6-E056B21C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55BCB-6C89-CE50-168D-778AEF80EF9C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55BCB-6C89-CE50-168D-778AEF80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4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/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operation again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blipFill>
                <a:blip r:embed="rId6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FD9FB9-6422-6EC4-04F2-6802B25A23BA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FD9FB9-6422-6EC4-04F2-6802B25A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14967-3ED0-C8EF-6784-F70917DDCDD6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14967-3ED0-C8EF-6784-F70917DD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/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714C1D-67E9-A0F3-4670-66E4CC1D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464339"/>
                <a:ext cx="7768907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EF1C-B3FA-5E3C-DDB8-94905FFF5E3C}"/>
                  </a:ext>
                </a:extLst>
              </p:cNvPr>
              <p:cNvSpPr txBox="1"/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EF1C-B3FA-5E3C-DDB8-94905FFF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45" y="2289101"/>
                <a:ext cx="6821787" cy="530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59" y="3077789"/>
                <a:ext cx="8931253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/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For</a:t>
                </a:r>
                <a:r>
                  <a:rPr lang="en-US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F4FEE3-8519-55E9-B693-F1B51DA3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32" y="1472034"/>
                <a:ext cx="2695894" cy="523220"/>
              </a:xfrm>
              <a:prstGeom prst="rect">
                <a:avLst/>
              </a:prstGeom>
              <a:blipFill>
                <a:blip r:embed="rId5"/>
                <a:stretch>
                  <a:fillRect l="-47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/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operation again </a:t>
                </a:r>
                <a:r>
                  <a:rPr lang="en-US" sz="2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4B3E4B-126C-1154-4A8B-43AF829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40" y="3993640"/>
                <a:ext cx="7031492" cy="523220"/>
              </a:xfrm>
              <a:prstGeom prst="rect">
                <a:avLst/>
              </a:prstGeom>
              <a:blipFill>
                <a:blip r:embed="rId6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FEE7894-7763-7A1D-1499-65C20E4B668F}"/>
              </a:ext>
            </a:extLst>
          </p:cNvPr>
          <p:cNvSpPr txBox="1"/>
          <p:nvPr/>
        </p:nvSpPr>
        <p:spPr>
          <a:xfrm>
            <a:off x="2223864" y="4818400"/>
            <a:ext cx="703149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Workaround: Frequency domain!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8EDE1-0ADA-1F24-5475-BE076EF5BA8F}"/>
                  </a:ext>
                </a:extLst>
              </p:cNvPr>
              <p:cNvSpPr txBox="1"/>
              <p:nvPr/>
            </p:nvSpPr>
            <p:spPr>
              <a:xfrm>
                <a:off x="1760655" y="5577498"/>
                <a:ext cx="7957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FFT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8EDE1-0ADA-1F24-5475-BE076EF5B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55" y="5577498"/>
                <a:ext cx="7957909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1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B208A5-A36B-D567-34BA-DBD4EA9A06B0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5582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C62FAE-EA28-53BC-EF22-E3CAD6836894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40115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/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B86392-6950-9487-6581-FA78DD33116B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9853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 :Exponential Moving Average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9" name="ema_video">
            <a:hlinkClick r:id="" action="ppaction://media"/>
            <a:extLst>
              <a:ext uri="{FF2B5EF4-FFF2-40B4-BE49-F238E27FC236}">
                <a16:creationId xmlns:a16="http://schemas.microsoft.com/office/drawing/2014/main" id="{770B09DB-A3EE-1C85-A450-A4D3B7D4E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6927" y="1620140"/>
            <a:ext cx="7078145" cy="3617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6A320-8CD4-37FD-89C9-ECC1543E1986}"/>
              </a:ext>
            </a:extLst>
          </p:cNvPr>
          <p:cNvSpPr txBox="1"/>
          <p:nvPr/>
        </p:nvSpPr>
        <p:spPr>
          <a:xfrm>
            <a:off x="510122" y="5346639"/>
            <a:ext cx="912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Fixed non-learnable feature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Typical preprocessing to handle time series 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/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37334D-DA9C-A3B9-A7B1-7C0982C2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66" y="843719"/>
                <a:ext cx="8199430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/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B78C0-A8BC-67E0-72E6-DFBF6E0E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579026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/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444BE-5264-E6BF-DFDC-868D8129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448" y="3315558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C001-BD7F-2061-647E-01692D4307AC}"/>
                  </a:ext>
                </a:extLst>
              </p:cNvPr>
              <p:cNvSpPr txBox="1"/>
              <p:nvPr/>
            </p:nvSpPr>
            <p:spPr>
              <a:xfrm>
                <a:off x="8276734" y="5283082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C001-BD7F-2061-647E-01692D43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34" y="5283082"/>
                <a:ext cx="3284139" cy="549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A6815-CBA3-B6C8-22F4-4CE3A2879874}"/>
                  </a:ext>
                </a:extLst>
              </p:cNvPr>
              <p:cNvSpPr txBox="1"/>
              <p:nvPr/>
            </p:nvSpPr>
            <p:spPr>
              <a:xfrm>
                <a:off x="782387" y="4819302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A6815-CBA3-B6C8-22F4-4CE3A2879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7" y="4819302"/>
                <a:ext cx="8656948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21CDC5-6199-3F41-1F6B-383BC735B1D1}"/>
              </a:ext>
            </a:extLst>
          </p:cNvPr>
          <p:cNvSpPr txBox="1"/>
          <p:nvPr/>
        </p:nvSpPr>
        <p:spPr>
          <a:xfrm>
            <a:off x="471976" y="1134754"/>
            <a:ext cx="330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Transform:</a:t>
            </a:r>
          </a:p>
        </p:txBody>
      </p:sp>
    </p:spTree>
    <p:extLst>
      <p:ext uri="{BB962C8B-B14F-4D97-AF65-F5344CB8AC3E}">
        <p14:creationId xmlns:p14="http://schemas.microsoft.com/office/powerpoint/2010/main" val="32791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53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/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/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blipFill>
                <a:blip r:embed="rId5"/>
                <a:stretch>
                  <a:fillRect l="-976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0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/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B8F61-7CFF-EBE5-09E2-B5A3C10F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35" y="2462516"/>
                <a:ext cx="8656948" cy="1435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/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58452C-7AEA-59A1-2D8F-C2370D61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150661"/>
                <a:ext cx="8656948" cy="58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/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5CEAF7-E8B1-048F-F6DF-9779835C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1736591"/>
                <a:ext cx="8656948" cy="58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/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8A22C-2576-5CEE-CFB8-8224BB76D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33" y="3554943"/>
                <a:ext cx="4996450" cy="385042"/>
              </a:xfrm>
              <a:prstGeom prst="rect">
                <a:avLst/>
              </a:prstGeom>
              <a:blipFill>
                <a:blip r:embed="rId5"/>
                <a:stretch>
                  <a:fillRect l="-976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526" y="407998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26" y="4079980"/>
                <a:ext cx="8656948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596EA-6A43-C397-652D-D18CF284D985}"/>
                  </a:ext>
                </a:extLst>
              </p:cNvPr>
              <p:cNvSpPr txBox="1"/>
              <p:nvPr/>
            </p:nvSpPr>
            <p:spPr>
              <a:xfrm>
                <a:off x="330209" y="5713928"/>
                <a:ext cx="1142936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This is analogous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596EA-6A43-C397-652D-D18CF284D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9" y="5713928"/>
                <a:ext cx="11429360" cy="385042"/>
              </a:xfrm>
              <a:prstGeom prst="rect">
                <a:avLst/>
              </a:prstGeom>
              <a:blipFill>
                <a:blip r:embed="rId7"/>
                <a:stretch>
                  <a:fillRect l="-427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0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5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/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/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0149-A92F-46A4-C5A2-E37DEB11A194}"/>
                  </a:ext>
                </a:extLst>
              </p:cNvPr>
              <p:cNvSpPr txBox="1"/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0149-A92F-46A4-C5A2-E37DEB11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85969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87342E-EE5A-F899-CC88-88DBA30C26EC}"/>
              </a:ext>
            </a:extLst>
          </p:cNvPr>
          <p:cNvSpPr txBox="1"/>
          <p:nvPr/>
        </p:nvSpPr>
        <p:spPr>
          <a:xfrm>
            <a:off x="2862491" y="4662243"/>
            <a:ext cx="703149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Discrete Fourier Transform!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/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9FAC8F-D7C8-7568-5954-CEFD3486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901690"/>
                <a:ext cx="8656948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/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E000D-D261-B38D-1625-99208EC95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5" y="2351731"/>
                <a:ext cx="3284139" cy="549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8040A-480A-BEF9-A483-7CDEEB91938E}"/>
                  </a:ext>
                </a:extLst>
              </p:cNvPr>
              <p:cNvSpPr txBox="1"/>
              <p:nvPr/>
            </p:nvSpPr>
            <p:spPr>
              <a:xfrm>
                <a:off x="2399282" y="5345558"/>
                <a:ext cx="7957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</a:rPr>
                  <a:t>We can get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using FFT which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8040A-480A-BEF9-A483-7CDEEB919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282" y="5345558"/>
                <a:ext cx="7957909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C6A13-2A47-31B1-D39A-9FE0119CDDF3}"/>
                  </a:ext>
                </a:extLst>
              </p:cNvPr>
              <p:cNvSpPr txBox="1"/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C6A13-2A47-31B1-D39A-9FE0119CD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16" y="2442045"/>
                <a:ext cx="2048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0BCDF02-3931-C566-19FE-97E3D28BEA3B}"/>
              </a:ext>
            </a:extLst>
          </p:cNvPr>
          <p:cNvSpPr/>
          <p:nvPr/>
        </p:nvSpPr>
        <p:spPr>
          <a:xfrm>
            <a:off x="5358214" y="965675"/>
            <a:ext cx="5332576" cy="129041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456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EB8326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EB832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DA49-5247-6D41-4667-01FFD41B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/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B680EC-21B4-6B38-1E74-D3BABEB6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/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𝑙𝐿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 Model [SSM]: </a:t>
            </a:r>
            <a:br>
              <a:rPr lang="en-US" dirty="0"/>
            </a:br>
            <a:r>
              <a:rPr lang="en-US" sz="2400" dirty="0"/>
              <a:t>Representing Dynamic system using Ordinary Differential Equation (ODE).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ema_ssm_video">
            <a:hlinkClick r:id="" action="ppaction://media"/>
            <a:extLst>
              <a:ext uri="{FF2B5EF4-FFF2-40B4-BE49-F238E27FC236}">
                <a16:creationId xmlns:a16="http://schemas.microsoft.com/office/drawing/2014/main" id="{B9ABDDEF-B1B2-2FFC-DD40-6B10723B2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7398"/>
            <a:ext cx="6369487" cy="325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/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ko-KR" sz="2800" b="1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75E1F6-C2E7-5273-B198-679742180D29}"/>
              </a:ext>
            </a:extLst>
          </p:cNvPr>
          <p:cNvSpPr txBox="1"/>
          <p:nvPr/>
        </p:nvSpPr>
        <p:spPr>
          <a:xfrm>
            <a:off x="6142985" y="3855603"/>
            <a:ext cx="562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∴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By defining State vector, x(t), SSM depicts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dynamic system as a linear combinations.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110029-0C4B-EBCE-CBB2-C457DB92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826" y="4737783"/>
            <a:ext cx="5166906" cy="1130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7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/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167D4F-696F-9404-3494-9CF8B304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2398648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/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𝑙𝐿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CF9B06-2AB7-830C-7457-64FF4133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94" y="2078219"/>
                <a:ext cx="3869578" cy="56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7" y="3937597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3937597"/>
                <a:ext cx="8656948" cy="1477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FB37F-EB63-A109-CD79-74EA0B67C898}"/>
                  </a:ext>
                </a:extLst>
              </p:cNvPr>
              <p:cNvSpPr txBox="1"/>
              <p:nvPr/>
            </p:nvSpPr>
            <p:spPr>
              <a:xfrm>
                <a:off x="5460270" y="5383377"/>
                <a:ext cx="3320873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w</a:t>
                </a:r>
                <a:r>
                  <a:rPr lang="en-US" sz="2400" b="0" dirty="0">
                    <a:solidFill>
                      <a:srgbClr val="000000"/>
                    </a:solidFill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b="1" i="1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FB37F-EB63-A109-CD79-74EA0B67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70" y="5383377"/>
                <a:ext cx="3320873" cy="473271"/>
              </a:xfrm>
              <a:prstGeom prst="rect">
                <a:avLst/>
              </a:prstGeom>
              <a:blipFill>
                <a:blip r:embed="rId5"/>
                <a:stretch>
                  <a:fillRect l="-2941" t="-7692" r="-735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94CD4-183A-DE9F-F154-C9557FFA68D1}"/>
                  </a:ext>
                </a:extLst>
              </p:cNvPr>
              <p:cNvSpPr txBox="1"/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94CD4-183A-DE9F-F154-C9557FFA6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59699"/>
                <a:ext cx="9002393" cy="1477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95E3-5B63-3284-6C1D-E003E3699371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95E3-5B63-3284-6C1D-E003E369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/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9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/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32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3200" i="1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80F0C-D7C2-D5F1-37B1-ECB720978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6" y="843719"/>
                <a:ext cx="8656948" cy="1477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8" y="4148173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0020A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8" y="4148173"/>
                <a:ext cx="11930743" cy="1100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FFDFA-4B41-C6DD-F3AE-4551A3F7FBF9}"/>
                  </a:ext>
                </a:extLst>
              </p:cNvPr>
              <p:cNvSpPr txBox="1"/>
              <p:nvPr/>
            </p:nvSpPr>
            <p:spPr>
              <a:xfrm>
                <a:off x="3407045" y="5356394"/>
                <a:ext cx="5717325" cy="75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where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20A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20A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FFDFA-4B41-C6DD-F3AE-4551A3F7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45" y="5356394"/>
                <a:ext cx="5717325" cy="754694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300"/>
                  </a:spcAft>
                  <a:buClr>
                    <a:srgbClr val="ED7C24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6BC32A1-4CFC-8C81-A5C4-8BB3033D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5" y="2369742"/>
                <a:ext cx="46745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/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D4109-9681-48AD-E4BF-C66D4B08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72" y="2892962"/>
                <a:ext cx="7527617" cy="99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D01CD41-820D-C14E-500A-0675A7DD431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3FBBC52-FE66-6589-9702-B05799462F8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295ED7FF-50B6-7603-C69C-C6F63AE58C5D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62D54C-3482-D26C-C82A-2896C0AC403C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62D54C-3482-D26C-C82A-2896C0AC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A8B3A-A387-E299-A0BE-3DC332F1D51B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A8B3A-A387-E299-A0BE-3DC332F1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487DC-9DFF-28FF-4362-C44662F8BD80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487DC-9DFF-28FF-4362-C44662F8B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8D370-B51A-B8C3-12FB-5FEF27E3129D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CEEE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FCEEE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FCEE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CEEE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8D370-B51A-B8C3-12FB-5FEF27E3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860AE-8729-BA82-55E6-FB94A47A0AE6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CEEE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CEEE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FCEEE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CEEE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860AE-8729-BA82-55E6-FB94A47A0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D7A4AD-2F30-8FF1-923B-6C5534998CBA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CEEE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FCEEE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FCEEE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CEEE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CEEE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FCEEE4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D7A4AD-2F30-8FF1-923B-6C553499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4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6D167-D544-3453-47D8-848BFF8A2935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6D167-D544-3453-47D8-848BFF8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63918-ABAB-C039-10C7-F82D30093AC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23190" y="1674872"/>
            <a:ext cx="352426" cy="410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94D49-32C1-4A55-6E17-641BAEAC4782}"/>
                  </a:ext>
                </a:extLst>
              </p:cNvPr>
              <p:cNvSpPr txBox="1"/>
              <p:nvPr/>
            </p:nvSpPr>
            <p:spPr>
              <a:xfrm>
                <a:off x="2075490" y="2146230"/>
                <a:ext cx="844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94D49-32C1-4A55-6E17-641BAEAC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490" y="2146230"/>
                <a:ext cx="8449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FDC70C-7F21-C3B8-C085-8C67DF84D83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857910" y="1674870"/>
            <a:ext cx="389965" cy="471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FD5A05-24C7-033F-66B5-92B1023F8FC6}"/>
                  </a:ext>
                </a:extLst>
              </p:cNvPr>
              <p:cNvSpPr txBox="1"/>
              <p:nvPr/>
            </p:nvSpPr>
            <p:spPr>
              <a:xfrm>
                <a:off x="4210210" y="2104507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FD5A05-24C7-033F-66B5-92B1023F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10" y="2104507"/>
                <a:ext cx="736600" cy="369332"/>
              </a:xfrm>
              <a:prstGeom prst="rect">
                <a:avLst/>
              </a:prstGeom>
              <a:blipFill>
                <a:blip r:embed="rId7"/>
                <a:stretch>
                  <a:fillRect r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FD01CD41-820D-C14E-500A-0675A7DD431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1081E1-EC9F-5D6E-A873-511265E749BF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726545" y="1708415"/>
            <a:ext cx="389965" cy="471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C006C-5E31-05C7-CC00-B2AF3FA5C929}"/>
                  </a:ext>
                </a:extLst>
              </p:cNvPr>
              <p:cNvSpPr txBox="1"/>
              <p:nvPr/>
            </p:nvSpPr>
            <p:spPr>
              <a:xfrm>
                <a:off x="9078845" y="2138052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C006C-5E31-05C7-CC00-B2AF3FA5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845" y="2138052"/>
                <a:ext cx="736600" cy="369332"/>
              </a:xfrm>
              <a:prstGeom prst="rect">
                <a:avLst/>
              </a:prstGeom>
              <a:blipFill>
                <a:blip r:embed="rId8"/>
                <a:stretch>
                  <a:fillRect r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D3FBBC52-FE66-6589-9702-B05799462F8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B8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F6107B-E136-1E1B-7444-74722BA530C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402656" y="1656324"/>
            <a:ext cx="389965" cy="471360"/>
          </a:xfrm>
          <a:prstGeom prst="straightConnector1">
            <a:avLst/>
          </a:prstGeom>
          <a:ln w="19050">
            <a:solidFill>
              <a:srgbClr val="EB8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28828-B81D-1C50-1003-FD7280758D83}"/>
                  </a:ext>
                </a:extLst>
              </p:cNvPr>
              <p:cNvSpPr txBox="1"/>
              <p:nvPr/>
            </p:nvSpPr>
            <p:spPr>
              <a:xfrm>
                <a:off x="6754956" y="2085961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>
                    <a:solidFill>
                      <a:srgbClr val="EB8326"/>
                    </a:solidFill>
                  </a:rPr>
                  <a:t> </a:t>
                </a:r>
                <a:endParaRPr lang="en-US" dirty="0">
                  <a:solidFill>
                    <a:srgbClr val="EB832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28828-B81D-1C50-1003-FD7280758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56" y="2085961"/>
                <a:ext cx="736600" cy="369332"/>
              </a:xfrm>
              <a:prstGeom prst="rect">
                <a:avLst/>
              </a:prstGeom>
              <a:blipFill>
                <a:blip r:embed="rId9"/>
                <a:stretch>
                  <a:fillRect r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60DBC-C383-0D7F-3880-329C0060442D}"/>
                  </a:ext>
                </a:extLst>
              </p:cNvPr>
              <p:cNvSpPr txBox="1"/>
              <p:nvPr/>
            </p:nvSpPr>
            <p:spPr>
              <a:xfrm>
                <a:off x="5640905" y="3064333"/>
                <a:ext cx="736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EB8326"/>
                            </a:solidFill>
                            <a:latin typeface="Cambria Math" panose="02040503050406030204" pitchFamily="18" charset="0"/>
                          </a:rPr>
                          <m:t>𝐿𝑁</m:t>
                        </m:r>
                      </m:e>
                    </m:d>
                    <m:r>
                      <a:rPr lang="en-US" sz="1800" b="0" i="0" smtClean="0">
                        <a:solidFill>
                          <a:srgbClr val="EB8326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800" dirty="0">
                    <a:solidFill>
                      <a:srgbClr val="EB8326"/>
                    </a:solidFill>
                  </a:rPr>
                  <a:t> </a:t>
                </a:r>
                <a:endParaRPr lang="en-US" dirty="0">
                  <a:solidFill>
                    <a:srgbClr val="EB832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60DBC-C383-0D7F-3880-329C0060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05" y="3064333"/>
                <a:ext cx="736600" cy="369332"/>
              </a:xfrm>
              <a:prstGeom prst="rect">
                <a:avLst/>
              </a:prstGeom>
              <a:blipFill>
                <a:blip r:embed="rId10"/>
                <a:stretch>
                  <a:fillRect r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96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1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D6FC1-0B2B-65F9-B712-D6662CA7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2B4EA7-F3A8-77D9-8B73-1D440B8AA15E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503FB0-5761-5AE5-556D-F4C8B6EED011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62AD6-3A79-DD07-443E-238A5B04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98018C-753D-BABF-BF28-262C1E0B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62CB9-0C53-7030-CF52-41EE5333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A3DCC3-FBC6-CD0C-8616-56C0EEB5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244DEB-30EF-8FA5-C6FC-EAE056A7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D3526-313C-FDCB-1811-39DBAF5C69F2}"/>
                  </a:ext>
                </a:extLst>
              </p:cNvPr>
              <p:cNvSpPr txBox="1"/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D3526-313C-FDCB-1811-39DBAF5C6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37AA6A-212C-2C1B-3682-AD7AF0BEA8CF}"/>
                  </a:ext>
                </a:extLst>
              </p:cNvPr>
              <p:cNvSpPr txBox="1"/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37AA6A-212C-2C1B-3682-AD7AF0BE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3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 Model [SSM]: </a:t>
            </a:r>
            <a:br>
              <a:rPr lang="en-US" dirty="0"/>
            </a:br>
            <a:r>
              <a:rPr lang="en-US" sz="2400" dirty="0"/>
              <a:t>Representing Dynamic system using Ordinary Differential Equation (ODE).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ema_ssm_video">
            <a:hlinkClick r:id="" action="ppaction://media"/>
            <a:extLst>
              <a:ext uri="{FF2B5EF4-FFF2-40B4-BE49-F238E27FC236}">
                <a16:creationId xmlns:a16="http://schemas.microsoft.com/office/drawing/2014/main" id="{B9ABDDEF-B1B2-2FFC-DD40-6B10723B2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7398"/>
            <a:ext cx="6369487" cy="325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/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ko-KR" sz="2800" b="1" dirty="0">
                  <a:latin typeface="Gentona Book" pitchFamily="2" charset="7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74F31-901D-77F7-E10F-259498AC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87" y="2567226"/>
                <a:ext cx="3612784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75E1F6-C2E7-5273-B198-679742180D29}"/>
              </a:ext>
            </a:extLst>
          </p:cNvPr>
          <p:cNvSpPr txBox="1"/>
          <p:nvPr/>
        </p:nvSpPr>
        <p:spPr>
          <a:xfrm>
            <a:off x="6142985" y="3855603"/>
            <a:ext cx="562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∴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By defining State vector, x(t), SSM depicts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dynamic system as a linear combinations.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110029-0C4B-EBCE-CBB2-C457DB92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826" y="4737783"/>
            <a:ext cx="5166906" cy="1130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7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BB053-ADF3-28FE-3932-25504996BCF7}"/>
              </a:ext>
            </a:extLst>
          </p:cNvPr>
          <p:cNvSpPr txBox="1"/>
          <p:nvPr/>
        </p:nvSpPr>
        <p:spPr>
          <a:xfrm>
            <a:off x="1533525" y="3281788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infeasible for model to learn</a:t>
            </a:r>
            <a:b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 B, C, D matrices from data!!!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Plus Low Rank (DPLR) Formulation (Convolved)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6CF1B6-130C-6123-9C1C-1BBE9DE673EB}"/>
              </a:ext>
            </a:extLst>
          </p:cNvPr>
          <p:cNvSpPr/>
          <p:nvPr/>
        </p:nvSpPr>
        <p:spPr>
          <a:xfrm rot="16200000">
            <a:off x="2985035" y="773704"/>
            <a:ext cx="181162" cy="16211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737945B-3782-3D08-9355-26A855C85C17}"/>
              </a:ext>
            </a:extLst>
          </p:cNvPr>
          <p:cNvSpPr/>
          <p:nvPr/>
        </p:nvSpPr>
        <p:spPr>
          <a:xfrm rot="16200000">
            <a:off x="5136432" y="715302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8DD230-9E53-3B4C-0486-E53E238072B5}"/>
                  </a:ext>
                </a:extLst>
              </p:cNvPr>
              <p:cNvSpPr txBox="1"/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ED7C2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ED7C2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8DD230-9E53-3B4C-0486-E53E2380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922" y="2005160"/>
                <a:ext cx="3873128" cy="1152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B0FB36-F883-64BB-65BE-6C4F08D681E8}"/>
                  </a:ext>
                </a:extLst>
              </p:cNvPr>
              <p:cNvSpPr txBox="1"/>
              <p:nvPr/>
            </p:nvSpPr>
            <p:spPr>
              <a:xfrm>
                <a:off x="6574818" y="4964566"/>
                <a:ext cx="2343928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D7C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solidFill>
                                <a:srgbClr val="ED7C2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B0FB36-F883-64BB-65BE-6C4F08D6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18" y="4964566"/>
                <a:ext cx="2343928" cy="769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330CE0-52D1-328C-8AD7-4231D78894CE}"/>
                  </a:ext>
                </a:extLst>
              </p:cNvPr>
              <p:cNvSpPr txBox="1"/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solidFill>
                                    <a:srgbClr val="ED7C24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330CE0-52D1-328C-8AD7-4231D788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02" y="3338394"/>
                <a:ext cx="3006001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45994-A040-F326-B5A2-1A57AE7BC549}"/>
                  </a:ext>
                </a:extLst>
              </p:cNvPr>
              <p:cNvSpPr txBox="1"/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D7C24"/>
                    </a:solidFill>
                  </a:rPr>
                  <a:t>=</a:t>
                </a:r>
                <a:r>
                  <a:rPr lang="en-US" sz="1800" b="0" dirty="0">
                    <a:solidFill>
                      <a:srgbClr val="ED7C24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rgbClr val="ED7C2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45994-A040-F326-B5A2-1A57AE7B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61" y="4332373"/>
                <a:ext cx="1731258" cy="369653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8438D7E-11D7-3EAC-598E-7F38D334BA12}"/>
              </a:ext>
            </a:extLst>
          </p:cNvPr>
          <p:cNvSpPr txBox="1"/>
          <p:nvPr/>
        </p:nvSpPr>
        <p:spPr>
          <a:xfrm>
            <a:off x="4506175" y="4093406"/>
            <a:ext cx="15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Cauchy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540666-386E-ECB5-A358-934F83199206}"/>
                  </a:ext>
                </a:extLst>
              </p:cNvPr>
              <p:cNvSpPr txBox="1"/>
              <p:nvPr/>
            </p:nvSpPr>
            <p:spPr>
              <a:xfrm>
                <a:off x="3994418" y="4603907"/>
                <a:ext cx="286484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540666-386E-ECB5-A358-934F83199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18" y="4603907"/>
                <a:ext cx="2864841" cy="404983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229C3-6E2D-6ACF-FDF6-1F2BE9A631E7}"/>
                  </a:ext>
                </a:extLst>
              </p:cNvPr>
              <p:cNvSpPr txBox="1"/>
              <p:nvPr/>
            </p:nvSpPr>
            <p:spPr>
              <a:xfrm>
                <a:off x="4399749" y="5177108"/>
                <a:ext cx="1869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1800" dirty="0"/>
                  <a:t> space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229C3-6E2D-6ACF-FDF6-1F2BE9A6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49" y="5177108"/>
                <a:ext cx="1869632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82680132-DE80-1085-3D2F-6642F3BEC197}"/>
              </a:ext>
            </a:extLst>
          </p:cNvPr>
          <p:cNvSpPr/>
          <p:nvPr/>
        </p:nvSpPr>
        <p:spPr>
          <a:xfrm rot="16200000">
            <a:off x="10005067" y="748847"/>
            <a:ext cx="222885" cy="16962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6CA09F7-29F3-6543-6A9D-91CDC5912FE4}"/>
              </a:ext>
            </a:extLst>
          </p:cNvPr>
          <p:cNvSpPr/>
          <p:nvPr/>
        </p:nvSpPr>
        <p:spPr>
          <a:xfrm rot="16200000">
            <a:off x="7681178" y="696756"/>
            <a:ext cx="222885" cy="1696251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0DBAD-D9AA-CD71-24FC-02F6D1759654}"/>
                  </a:ext>
                </a:extLst>
              </p:cNvPr>
              <p:cNvSpPr txBox="1"/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ED7C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ED7C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 smtClean="0">
                                      <a:solidFill>
                                        <a:srgbClr val="ED7C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0DBAD-D9AA-CD71-24FC-02F6D175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9" y="649995"/>
                <a:ext cx="11930743" cy="1100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482BB-2CC3-54C4-DB5C-95A1585ADDC9}"/>
                  </a:ext>
                </a:extLst>
              </p:cNvPr>
              <p:cNvSpPr txBox="1"/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482BB-2CC3-54C4-DB5C-95A1585A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7" y="3399469"/>
                <a:ext cx="3006001" cy="76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5C35DA-3AD6-B1A2-B169-E92D24D39C5D}"/>
                  </a:ext>
                </a:extLst>
              </p:cNvPr>
              <p:cNvSpPr txBox="1"/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400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5C35DA-3AD6-B1A2-B169-E92D24D39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223914"/>
                <a:ext cx="3960506" cy="9943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ABF1BB-7A2C-8207-4B9A-3E503B3E481E}"/>
                  </a:ext>
                </a:extLst>
              </p:cNvPr>
              <p:cNvSpPr txBox="1"/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rgbClr val="0020A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ABF1BB-7A2C-8207-4B9A-3E503B3E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71" y="4305497"/>
                <a:ext cx="20514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A8BF-AAF3-9F32-B4CB-E9F605411D21}"/>
                  </a:ext>
                </a:extLst>
              </p:cNvPr>
              <p:cNvSpPr txBox="1"/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A8BF-AAF3-9F32-B4CB-E9F605411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60" y="4894582"/>
                <a:ext cx="1972789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7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56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10EC7-94B9-0F25-ECF7-26CEB2D61091}"/>
                  </a:ext>
                </a:extLst>
              </p:cNvPr>
              <p:cNvSpPr txBox="1"/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10EC7-94B9-0F25-ECF7-26CEB2D6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blipFill>
                <a:blip r:embed="rId6"/>
                <a:stretch>
                  <a:fillRect l="-982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8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363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784801"/>
                <a:ext cx="6098720" cy="461665"/>
              </a:xfrm>
              <a:prstGeom prst="rect">
                <a:avLst/>
              </a:prstGeom>
              <a:blipFill>
                <a:blip r:embed="rId2"/>
                <a:stretch>
                  <a:fillRect l="-160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3051"/>
                <a:ext cx="2770413" cy="461665"/>
              </a:xfrm>
              <a:prstGeom prst="rect">
                <a:avLst/>
              </a:prstGeom>
              <a:blipFill>
                <a:blip r:embed="rId3"/>
                <a:stretch>
                  <a:fillRect l="-35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/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AF6930-70F4-8A11-BE0A-4E57649F4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867742"/>
                <a:ext cx="3441699" cy="473271"/>
              </a:xfrm>
              <a:prstGeom prst="rect">
                <a:avLst/>
              </a:prstGeom>
              <a:blipFill>
                <a:blip r:embed="rId4"/>
                <a:stretch>
                  <a:fillRect l="-2837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/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F7F922-8716-F94B-086A-6C738AC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653702"/>
                <a:ext cx="12088395" cy="805670"/>
              </a:xfrm>
              <a:prstGeom prst="rect">
                <a:avLst/>
              </a:prstGeom>
              <a:blipFill>
                <a:blip r:embed="rId5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255919-6886-3D37-B879-DDA70C317615}"/>
                  </a:ext>
                </a:extLst>
              </p:cNvPr>
              <p:cNvSpPr txBox="1"/>
              <p:nvPr/>
            </p:nvSpPr>
            <p:spPr>
              <a:xfrm>
                <a:off x="380999" y="4701265"/>
                <a:ext cx="6281058" cy="65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255919-6886-3D37-B879-DDA70C31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701265"/>
                <a:ext cx="6281058" cy="656846"/>
              </a:xfrm>
              <a:prstGeom prst="rect">
                <a:avLst/>
              </a:prstGeom>
              <a:blipFill>
                <a:blip r:embed="rId7"/>
                <a:stretch>
                  <a:fillRect l="-145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8CE38C-9EC8-7F07-2134-29BF7E90E1C5}"/>
                  </a:ext>
                </a:extLst>
              </p:cNvPr>
              <p:cNvSpPr txBox="1"/>
              <p:nvPr/>
            </p:nvSpPr>
            <p:spPr>
              <a:xfrm>
                <a:off x="380999" y="5655735"/>
                <a:ext cx="6281058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𝑖𝐹𝐹𝑇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8CE38C-9EC8-7F07-2134-29BF7E90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5655735"/>
                <a:ext cx="6281058" cy="471539"/>
              </a:xfrm>
              <a:prstGeom prst="rect">
                <a:avLst/>
              </a:prstGeom>
              <a:blipFill>
                <a:blip r:embed="rId8"/>
                <a:stretch>
                  <a:fillRect l="-145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/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20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20A5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99126A-6959-4B31-BEAF-94F151C6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94" y="1318580"/>
                <a:ext cx="6974115" cy="659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/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21740-9631-853C-6E00-90FB8F63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44" y="2043934"/>
                <a:ext cx="723900" cy="461665"/>
              </a:xfrm>
              <a:prstGeom prst="rect">
                <a:avLst/>
              </a:prstGeom>
              <a:blipFill>
                <a:blip r:embed="rId10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B71FE608-115B-C665-381D-FCC1F51979D4}"/>
              </a:ext>
            </a:extLst>
          </p:cNvPr>
          <p:cNvSpPr/>
          <p:nvPr/>
        </p:nvSpPr>
        <p:spPr>
          <a:xfrm rot="5400000">
            <a:off x="5074741" y="1786634"/>
            <a:ext cx="258164" cy="1784351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3B801-6CF9-AB7F-3D12-CE3D05CFE5CE}"/>
                  </a:ext>
                </a:extLst>
              </p:cNvPr>
              <p:cNvSpPr txBox="1"/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ED7C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3B801-6CF9-AB7F-3D12-CE3D05CF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3772061"/>
                <a:ext cx="9309101" cy="616515"/>
              </a:xfrm>
              <a:prstGeom prst="rect">
                <a:avLst/>
              </a:prstGeom>
              <a:blipFill>
                <a:blip r:embed="rId11"/>
                <a:stretch>
                  <a:fillRect l="-982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5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100FA8-96E2-D75E-4BE1-53DD66E11ABF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100FA8-96E2-D75E-4BE1-53DD66E1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5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8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D7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C4CAD-CD38-7BFF-2944-06B1578C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2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3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4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5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6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7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8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0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4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5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/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Dropout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ED7C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GELU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blipFill>
                <a:blip r:embed="rId6"/>
                <a:stretch>
                  <a:fillRect l="-207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7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8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0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 descr="A graph of a function&#10;&#10;Description automatically generated">
            <a:extLst>
              <a:ext uri="{FF2B5EF4-FFF2-40B4-BE49-F238E27FC236}">
                <a16:creationId xmlns:a16="http://schemas.microsoft.com/office/drawing/2014/main" id="{180FA034-F9C7-7668-7B5B-7499EADA2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1520" y="1357881"/>
            <a:ext cx="4655977" cy="34870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32F6D-CAC0-93E4-DB38-0D4216933A37}"/>
              </a:ext>
            </a:extLst>
          </p:cNvPr>
          <p:cNvSpPr txBox="1"/>
          <p:nvPr/>
        </p:nvSpPr>
        <p:spPr>
          <a:xfrm>
            <a:off x="7021908" y="5019753"/>
            <a:ext cx="484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Hendrycks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Dan, and Kevin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Gimpel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. "Gaussian error linear units 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gelus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)." 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 preprint arXiv:1606.08415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(2016).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9A4CEB-CD38-3237-CD34-084AF5C4B343}"/>
                  </a:ext>
                </a:extLst>
              </p:cNvPr>
              <p:cNvSpPr txBox="1"/>
              <p:nvPr/>
            </p:nvSpPr>
            <p:spPr>
              <a:xfrm>
                <a:off x="7844934" y="764270"/>
                <a:ext cx="322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9A4CEB-CD38-3237-CD34-084AF5C4B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34" y="764270"/>
                <a:ext cx="322072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768E1F-8A1C-81FC-D6AA-F152FB79C057}"/>
                  </a:ext>
                </a:extLst>
              </p:cNvPr>
              <p:cNvSpPr txBox="1"/>
              <p:nvPr/>
            </p:nvSpPr>
            <p:spPr>
              <a:xfrm>
                <a:off x="8276734" y="1054152"/>
                <a:ext cx="2357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Gaussian CDF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768E1F-8A1C-81FC-D6AA-F152FB79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34" y="1054152"/>
                <a:ext cx="2357120" cy="369332"/>
              </a:xfrm>
              <a:prstGeom prst="rect">
                <a:avLst/>
              </a:prstGeom>
              <a:blipFill>
                <a:blip r:embed="rId1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57A86-B6EA-2498-D63B-D3692CA284E7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57A86-B6EA-2498-D63B-D3692CA28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14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1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S4D Architecture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/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Input: 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D147B4-64D1-25CF-983C-612EE09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314651"/>
                <a:ext cx="4406899" cy="461665"/>
              </a:xfrm>
              <a:prstGeom prst="rect">
                <a:avLst/>
              </a:prstGeom>
              <a:blipFill>
                <a:blip r:embed="rId2"/>
                <a:stretch>
                  <a:fillRect l="-22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/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:r>
                  <a:rPr lang="en-US" sz="2400" dirty="0"/>
                  <a:t>series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A24D0-FE37-F134-379D-3F8D142F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6316"/>
                <a:ext cx="4191000" cy="461665"/>
              </a:xfrm>
              <a:prstGeom prst="rect">
                <a:avLst/>
              </a:prstGeom>
              <a:blipFill>
                <a:blip r:embed="rId3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/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1: 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from parameters (</a:t>
                </a:r>
                <a:r>
                  <a:rPr lang="en-US" sz="2400" dirty="0" err="1"/>
                  <a:t>prev</a:t>
                </a:r>
                <a:r>
                  <a:rPr lang="en-US" sz="2400" dirty="0"/>
                  <a:t> slide)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4A956-8B2B-2C38-9ACE-C30FB41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441797"/>
                <a:ext cx="6098721" cy="461665"/>
              </a:xfrm>
              <a:prstGeom prst="rect">
                <a:avLst/>
              </a:prstGeom>
              <a:blipFill>
                <a:blip r:embed="rId4"/>
                <a:stretch>
                  <a:fillRect l="-14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/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FFT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F15A6-FCE0-52AD-7645-99E4FEAA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986119"/>
                <a:ext cx="5626261" cy="491417"/>
              </a:xfrm>
              <a:prstGeom prst="rect">
                <a:avLst/>
              </a:prstGeom>
              <a:blipFill>
                <a:blip r:embed="rId5"/>
                <a:stretch>
                  <a:fillRect l="-1625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/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4: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Dropout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GELU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22914-D817-A45A-B8F0-2D73DBA3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282710"/>
                <a:ext cx="4399238" cy="461665"/>
              </a:xfrm>
              <a:prstGeom prst="rect">
                <a:avLst/>
              </a:prstGeom>
              <a:blipFill>
                <a:blip r:embed="rId6"/>
                <a:stretch>
                  <a:fillRect l="-207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7A39A-E2BB-E65C-BC55-A1C7D089E68F}"/>
                  </a:ext>
                </a:extLst>
              </p:cNvPr>
              <p:cNvSpPr txBox="1"/>
              <p:nvPr/>
            </p:nvSpPr>
            <p:spPr>
              <a:xfrm>
                <a:off x="380998" y="4918901"/>
                <a:ext cx="37744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5a: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Conv1D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7A39A-E2BB-E65C-BC55-A1C7D089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918901"/>
                <a:ext cx="3774441" cy="461665"/>
              </a:xfrm>
              <a:prstGeom prst="rect">
                <a:avLst/>
              </a:prstGeom>
              <a:blipFill>
                <a:blip r:embed="rId7"/>
                <a:stretch>
                  <a:fillRect l="-241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294988-252D-FF55-7237-3C35BDFF2FD7}"/>
                  </a:ext>
                </a:extLst>
              </p:cNvPr>
              <p:cNvSpPr txBox="1"/>
              <p:nvPr/>
            </p:nvSpPr>
            <p:spPr>
              <a:xfrm>
                <a:off x="380998" y="5553902"/>
                <a:ext cx="37744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5b: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ED7C24"/>
                    </a:solidFill>
                    <a:ea typeface="Cambria Math" panose="02040503050406030204" pitchFamily="18" charset="0"/>
                  </a:rPr>
                  <a:t>GLU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𝐨𝐮𝐭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294988-252D-FF55-7237-3C35BDFF2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5553902"/>
                <a:ext cx="3774441" cy="461665"/>
              </a:xfrm>
              <a:prstGeom prst="rect">
                <a:avLst/>
              </a:prstGeom>
              <a:blipFill>
                <a:blip r:embed="rId8"/>
                <a:stretch>
                  <a:fillRect l="-241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/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(effectively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F1130-A68D-6387-6D4D-CAE22F77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9" y="3123209"/>
                <a:ext cx="1830598" cy="325089"/>
              </a:xfrm>
              <a:prstGeom prst="rect">
                <a:avLst/>
              </a:prstGeom>
              <a:blipFill>
                <a:blip r:embed="rId9"/>
                <a:stretch>
                  <a:fillRect l="-1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C9B70-93F6-94D0-3173-9A7264C85FFD}"/>
                  </a:ext>
                </a:extLst>
              </p:cNvPr>
              <p:cNvSpPr txBox="1"/>
              <p:nvPr/>
            </p:nvSpPr>
            <p:spPr>
              <a:xfrm>
                <a:off x="7304783" y="1465481"/>
                <a:ext cx="4523230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GLU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0,⋯,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20A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0020A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rgbClr val="ED7C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 </m:t>
                            </m:r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ED7C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C9B70-93F6-94D0-3173-9A7264C85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83" y="1465481"/>
                <a:ext cx="4523230" cy="641201"/>
              </a:xfrm>
              <a:prstGeom prst="rect">
                <a:avLst/>
              </a:prstGeom>
              <a:blipFill>
                <a:blip r:embed="rId10"/>
                <a:stretch>
                  <a:fillRect l="-2022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CABE857-1CF4-6C24-6B16-ABA9D56A71E3}"/>
              </a:ext>
            </a:extLst>
          </p:cNvPr>
          <p:cNvSpPr txBox="1"/>
          <p:nvPr/>
        </p:nvSpPr>
        <p:spPr>
          <a:xfrm>
            <a:off x="8470801" y="1022621"/>
            <a:ext cx="1990010" cy="378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Gated Linear Unit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555A59B-F6D9-24AD-558B-E53A63BDE8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4012" y="2494925"/>
              <a:ext cx="897230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2468">
                      <a:extLst>
                        <a:ext uri="{9D8B030D-6E8A-4147-A177-3AD203B41FA5}">
                          <a16:colId xmlns:a16="http://schemas.microsoft.com/office/drawing/2014/main" val="551949731"/>
                        </a:ext>
                      </a:extLst>
                    </a:gridCol>
                    <a:gridCol w="354762">
                      <a:extLst>
                        <a:ext uri="{9D8B030D-6E8A-4147-A177-3AD203B41FA5}">
                          <a16:colId xmlns:a16="http://schemas.microsoft.com/office/drawing/2014/main" val="2141275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843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75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46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014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711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254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26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555A59B-F6D9-24AD-558B-E53A63BDE8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4012" y="2494925"/>
              <a:ext cx="897230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2468">
                      <a:extLst>
                        <a:ext uri="{9D8B030D-6E8A-4147-A177-3AD203B41FA5}">
                          <a16:colId xmlns:a16="http://schemas.microsoft.com/office/drawing/2014/main" val="551949731"/>
                        </a:ext>
                      </a:extLst>
                    </a:gridCol>
                    <a:gridCol w="354762">
                      <a:extLst>
                        <a:ext uri="{9D8B030D-6E8A-4147-A177-3AD203B41FA5}">
                          <a16:colId xmlns:a16="http://schemas.microsoft.com/office/drawing/2014/main" val="2141275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639" r="-68539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843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01639" r="-68539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75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201639" r="-685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46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01639" r="-685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408333" r="-685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014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500000" r="-685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711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600000" r="-685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254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700000" r="-685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26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F0078F64-B07C-9A69-2398-896BFC215452}"/>
              </a:ext>
            </a:extLst>
          </p:cNvPr>
          <p:cNvSpPr/>
          <p:nvPr/>
        </p:nvSpPr>
        <p:spPr>
          <a:xfrm rot="10800000">
            <a:off x="7751241" y="3978285"/>
            <a:ext cx="258165" cy="148336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E8477-8BEB-AA22-1F7F-0FEEB67DA506}"/>
              </a:ext>
            </a:extLst>
          </p:cNvPr>
          <p:cNvCxnSpPr>
            <a:cxnSpLocks/>
            <a:stCxn id="19" idx="1"/>
            <a:endCxn id="25" idx="1"/>
          </p:cNvCxnSpPr>
          <p:nvPr/>
        </p:nvCxnSpPr>
        <p:spPr>
          <a:xfrm flipV="1">
            <a:off x="8009406" y="4718044"/>
            <a:ext cx="119378" cy="1921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9C8B8D8-374F-2EC3-3162-FDC16E63045D}"/>
                  </a:ext>
                </a:extLst>
              </p:cNvPr>
              <p:cNvSpPr/>
              <p:nvPr/>
            </p:nvSpPr>
            <p:spPr>
              <a:xfrm>
                <a:off x="8128784" y="4517783"/>
                <a:ext cx="400522" cy="40052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 fontScale="925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9C8B8D8-374F-2EC3-3162-FDC16E630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84" y="4517783"/>
                <a:ext cx="400522" cy="400522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B3E75E-BF48-4400-F391-C964EB86A55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529306" y="4718044"/>
            <a:ext cx="258165" cy="3939"/>
          </a:xfrm>
          <a:prstGeom prst="straightConnector1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8FEB5E1-A09D-21C7-824B-B4E9B5BB88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743896" y="3982612"/>
              <a:ext cx="1072956" cy="1487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6688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66268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8FEB5E1-A09D-21C7-824B-B4E9B5BB88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743896" y="3982612"/>
              <a:ext cx="1072956" cy="1487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6688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66268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613" r="-52991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03279" r="-5299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203279" r="-5299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303279" r="-5299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B820DCAA-3ED8-20A8-8ED8-A75721B24A0A}"/>
              </a:ext>
            </a:extLst>
          </p:cNvPr>
          <p:cNvSpPr/>
          <p:nvPr/>
        </p:nvSpPr>
        <p:spPr>
          <a:xfrm rot="10800000">
            <a:off x="9825016" y="3980303"/>
            <a:ext cx="258165" cy="1483360"/>
          </a:xfrm>
          <a:prstGeom prst="leftBrace">
            <a:avLst/>
          </a:prstGeom>
          <a:ln w="19050">
            <a:solidFill>
              <a:srgbClr val="ED7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D7298989-8C5B-3D60-C904-1DCC7B3D35CD}"/>
              </a:ext>
            </a:extLst>
          </p:cNvPr>
          <p:cNvSpPr/>
          <p:nvPr/>
        </p:nvSpPr>
        <p:spPr>
          <a:xfrm rot="10800000">
            <a:off x="7751241" y="2492483"/>
            <a:ext cx="258165" cy="1483360"/>
          </a:xfrm>
          <a:prstGeom prst="leftBrace">
            <a:avLst/>
          </a:prstGeom>
          <a:ln w="190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7100CB-9ABB-F569-5FB6-5EEAB9850F56}"/>
              </a:ext>
            </a:extLst>
          </p:cNvPr>
          <p:cNvCxnSpPr>
            <a:cxnSpLocks/>
            <a:stCxn id="39" idx="1"/>
            <a:endCxn id="43" idx="1"/>
          </p:cNvCxnSpPr>
          <p:nvPr/>
        </p:nvCxnSpPr>
        <p:spPr>
          <a:xfrm>
            <a:off x="8009406" y="3234163"/>
            <a:ext cx="1892752" cy="6769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6268AB-A0F5-E1FB-CF4B-A0C95798005E}"/>
                  </a:ext>
                </a:extLst>
              </p:cNvPr>
              <p:cNvSpPr/>
              <p:nvPr/>
            </p:nvSpPr>
            <p:spPr>
              <a:xfrm>
                <a:off x="9902158" y="3040671"/>
                <a:ext cx="400522" cy="40052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>
                <a:normAutofit fontScale="925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dirty="0" err="1">
                  <a:solidFill>
                    <a:schemeClr val="tx1"/>
                  </a:solidFill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6268AB-A0F5-E1FB-CF4B-A0C95798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58" y="3040671"/>
                <a:ext cx="400522" cy="400522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685A0F8-D000-B33E-233A-45B4FBCF6711}"/>
              </a:ext>
            </a:extLst>
          </p:cNvPr>
          <p:cNvCxnSpPr>
            <a:stCxn id="38" idx="1"/>
            <a:endCxn id="43" idx="2"/>
          </p:cNvCxnSpPr>
          <p:nvPr/>
        </p:nvCxnSpPr>
        <p:spPr>
          <a:xfrm flipV="1">
            <a:off x="10083181" y="3441193"/>
            <a:ext cx="19238" cy="1280790"/>
          </a:xfrm>
          <a:prstGeom prst="bentConnector2">
            <a:avLst/>
          </a:prstGeom>
          <a:ln w="19050">
            <a:solidFill>
              <a:srgbClr val="ED7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D2A428-F828-D206-EA5A-D2D3CCF55FFC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10302680" y="3240932"/>
            <a:ext cx="258164" cy="0"/>
          </a:xfrm>
          <a:prstGeom prst="straightConnector1">
            <a:avLst/>
          </a:prstGeom>
          <a:ln w="19050">
            <a:solidFill>
              <a:srgbClr val="0020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7DF38810-18C1-8C5C-B8C0-0A1D47CB6D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60844" y="2494928"/>
              <a:ext cx="1329782" cy="14920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3523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56259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9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7DF38810-18C1-8C5C-B8C0-0A1D47CB6D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60844" y="2494928"/>
              <a:ext cx="1329782" cy="14920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3523">
                      <a:extLst>
                        <a:ext uri="{9D8B030D-6E8A-4147-A177-3AD203B41FA5}">
                          <a16:colId xmlns:a16="http://schemas.microsoft.com/office/drawing/2014/main" val="3128249778"/>
                        </a:ext>
                      </a:extLst>
                    </a:gridCol>
                    <a:gridCol w="356259">
                      <a:extLst>
                        <a:ext uri="{9D8B030D-6E8A-4147-A177-3AD203B41FA5}">
                          <a16:colId xmlns:a16="http://schemas.microsoft.com/office/drawing/2014/main" val="4017440472"/>
                        </a:ext>
                      </a:extLst>
                    </a:gridCol>
                  </a:tblGrid>
                  <a:tr h="379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587" r="-38125" b="-3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92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4918" r="-3812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9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4918" r="-3812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466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4918" r="-3812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80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49553854-31F0-6725-0194-026E9B4CA76B}"/>
              </a:ext>
            </a:extLst>
          </p:cNvPr>
          <p:cNvSpPr/>
          <p:nvPr/>
        </p:nvSpPr>
        <p:spPr>
          <a:xfrm>
            <a:off x="380998" y="2441796"/>
            <a:ext cx="6249494" cy="1558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/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DB6EC4-2ADC-803C-39FA-AD48CB5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4021" y="3182507"/>
                <a:ext cx="1789203" cy="307777"/>
              </a:xfrm>
              <a:prstGeom prst="rect">
                <a:avLst/>
              </a:prstGeom>
              <a:blipFill>
                <a:blip r:embed="rId16"/>
                <a:stretch>
                  <a:fillRect l="-4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/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dimensional,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6DB49D-82D1-9CDD-40D1-F60C9A26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02" y="1396905"/>
                <a:ext cx="2334539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/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𝐨𝐮𝐭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5A4BC16-AFB2-6A98-A697-66AFE2D1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3522657"/>
                <a:ext cx="3774441" cy="477888"/>
              </a:xfrm>
              <a:prstGeom prst="rect">
                <a:avLst/>
              </a:prstGeom>
              <a:blipFill>
                <a:blip r:embed="rId18"/>
                <a:stretch>
                  <a:fillRect l="-2419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2328D-973A-FAB0-7628-89E022BFCF69}"/>
                  </a:ext>
                </a:extLst>
              </p:cNvPr>
              <p:cNvSpPr txBox="1"/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step size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2328D-973A-FAB0-7628-89E022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6401"/>
                <a:ext cx="7023101" cy="461665"/>
              </a:xfrm>
              <a:prstGeom prst="rect">
                <a:avLst/>
              </a:prstGeom>
              <a:blipFill>
                <a:blip r:embed="rId19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9B4D8CB9-DFAA-40FF-FEA0-49602E827B30}"/>
              </a:ext>
            </a:extLst>
          </p:cNvPr>
          <p:cNvSpPr/>
          <p:nvPr/>
        </p:nvSpPr>
        <p:spPr>
          <a:xfrm rot="10800000">
            <a:off x="3545612" y="4953469"/>
            <a:ext cx="258164" cy="10152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40501-FEA5-9F7F-D4EA-05E364BF33E2}"/>
              </a:ext>
            </a:extLst>
          </p:cNvPr>
          <p:cNvSpPr txBox="1"/>
          <p:nvPr/>
        </p:nvSpPr>
        <p:spPr>
          <a:xfrm>
            <a:off x="3856289" y="5307206"/>
            <a:ext cx="22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Cambria Math" panose="02040503050406030204" pitchFamily="18" charset="0"/>
              </a:rPr>
              <a:t>Along feature axis (H)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9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Complexity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2A44740-916C-1452-413A-0891E622A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094353"/>
                  </p:ext>
                </p:extLst>
              </p:nvPr>
            </p:nvGraphicFramePr>
            <p:xfrm>
              <a:off x="243521" y="980616"/>
              <a:ext cx="11704320" cy="45720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739709755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0017090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796929477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867227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2903976931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Convolution (CNN)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Recurrence (RNN)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Attention (Transformer)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S4 (This paper)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835040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 Count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𝐿𝐻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83937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Computation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𝐋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𝐁𝐇</m:t>
                                </m:r>
                                <m:d>
                                  <m:d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𝐋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func>
                                  <m:func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  <m:t>𝐋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85563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𝐻𝐿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𝐁𝐋𝐇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662177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Parallelizable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5974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Inference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(1 sample 1 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22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2A44740-916C-1452-413A-0891E622A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094353"/>
                  </p:ext>
                </p:extLst>
              </p:nvPr>
            </p:nvGraphicFramePr>
            <p:xfrm>
              <a:off x="243521" y="980616"/>
              <a:ext cx="11704320" cy="45720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739709755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0017090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796929477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867227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2903976931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Convolution (CNN)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Recurrence (RNN)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Attention (Transformer)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S4 (This paper)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835040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 Count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100000" r="-300494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100000" r="-199754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100000" r="-100247" b="-40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100000" r="-247" b="-405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83937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Computation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198413" r="-300494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198413" r="-199754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198413" r="-100247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198413" r="-247" b="-3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855633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300800" r="-300494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300800" r="-199754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300800" r="-100247" b="-20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300800" r="-247" b="-20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662177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Training Parallelizable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Yes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5974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Inference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(1 sample 1 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074" t="-500800" r="-300494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3645" t="-500800" r="-199754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321" t="-500800" r="-100247" b="-4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4321" t="-500800" r="-247" b="-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223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031F52-8D42-BEF1-961F-5E0F51FEEBD6}"/>
                  </a:ext>
                </a:extLst>
              </p:cNvPr>
              <p:cNvSpPr txBox="1"/>
              <p:nvPr/>
            </p:nvSpPr>
            <p:spPr>
              <a:xfrm>
                <a:off x="1248297" y="5689513"/>
                <a:ext cx="106995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sequence length,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batch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hidden dimension / state size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031F52-8D42-BEF1-961F-5E0F51FEE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97" y="5689513"/>
                <a:ext cx="10699544" cy="461665"/>
              </a:xfrm>
              <a:prstGeom prst="rect">
                <a:avLst/>
              </a:prstGeom>
              <a:blipFill>
                <a:blip r:embed="rId3"/>
                <a:stretch>
                  <a:fillRect l="-17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3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driven method to approximate EMA signal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Instead of doing manual processing, let’s make our Machine Learning model to learn EMA features automatically from the data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2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375667-2E89-E96B-9A8C-E0A432F0499D}"/>
              </a:ext>
            </a:extLst>
          </p:cNvPr>
          <p:cNvCxnSpPr/>
          <p:nvPr/>
        </p:nvCxnSpPr>
        <p:spPr>
          <a:xfrm>
            <a:off x="21207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072E5E-A341-6707-281B-0AD35F224CF0}"/>
              </a:ext>
            </a:extLst>
          </p:cNvPr>
          <p:cNvCxnSpPr/>
          <p:nvPr/>
        </p:nvCxnSpPr>
        <p:spPr>
          <a:xfrm>
            <a:off x="69594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59DC9-B1B0-28F7-7367-813FBED8D1DE}"/>
              </a:ext>
            </a:extLst>
          </p:cNvPr>
          <p:cNvSpPr/>
          <p:nvPr/>
        </p:nvSpPr>
        <p:spPr>
          <a:xfrm>
            <a:off x="4540091" y="2719150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/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r>
                        <a:rPr lang="ko-KR" alt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blipFill>
                <a:blip r:embed="rId3"/>
                <a:stretch>
                  <a:fillRect t="-5109" b="-10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/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/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blipFill>
                <a:blip r:embed="rId5"/>
                <a:stretch>
                  <a:fillRect t="-10667" r="-1114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0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Efficiency vs Previous Version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8068-7772-3A5E-D511-F1F29BBA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0" y="1158043"/>
            <a:ext cx="9906859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Efficiency vs Transformers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E4731-78D1-F2F9-B448-9A4CC86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33" y="1068283"/>
            <a:ext cx="9345734" cy="5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901684"/>
            <a:ext cx="11930424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43"/>
          <a:stretch/>
        </p:blipFill>
        <p:spPr>
          <a:xfrm>
            <a:off x="130788" y="1901684"/>
            <a:ext cx="359793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A7B1C9-3FB8-A98A-F43D-3EC23ED2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03" y="3246437"/>
            <a:ext cx="7985809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A52BD-8BA4-A318-4F1F-7C8CB053B91D}"/>
              </a:ext>
            </a:extLst>
          </p:cNvPr>
          <p:cNvSpPr txBox="1"/>
          <p:nvPr/>
        </p:nvSpPr>
        <p:spPr>
          <a:xfrm>
            <a:off x="3801131" y="2447150"/>
            <a:ext cx="8000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Mathematical operations based on string</a:t>
            </a:r>
          </a:p>
        </p:txBody>
      </p:sp>
    </p:spTree>
    <p:extLst>
      <p:ext uri="{BB962C8B-B14F-4D97-AF65-F5344CB8AC3E}">
        <p14:creationId xmlns:p14="http://schemas.microsoft.com/office/powerpoint/2010/main" val="15034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34BEF-81C2-7D81-F3D5-29AEC870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43" r="60815"/>
          <a:stretch/>
        </p:blipFill>
        <p:spPr>
          <a:xfrm>
            <a:off x="2286000" y="1901684"/>
            <a:ext cx="1066800" cy="405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9FD66-1736-7FD1-0CAE-D36E9CF06FDE}"/>
              </a:ext>
            </a:extLst>
          </p:cNvPr>
          <p:cNvSpPr txBox="1"/>
          <p:nvPr/>
        </p:nvSpPr>
        <p:spPr>
          <a:xfrm>
            <a:off x="4441211" y="33725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“Probably my all-time favorite movie, a story of selflessness, sacrifice and dedication to a noble ca...”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CF372-6BC5-E752-A1AE-551CBF94FB39}"/>
              </a:ext>
            </a:extLst>
          </p:cNvPr>
          <p:cNvSpPr txBox="1"/>
          <p:nvPr/>
        </p:nvSpPr>
        <p:spPr>
          <a:xfrm>
            <a:off x="5793137" y="4299941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Label: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3872897" y="2447150"/>
            <a:ext cx="7232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Character-level IMDB review sentiment classification </a:t>
            </a:r>
            <a:br>
              <a:rPr lang="en-US" dirty="0"/>
            </a:br>
            <a:r>
              <a:rPr lang="en-US" dirty="0"/>
              <a:t>(truncated or padded to 4k characters)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A85A6C-F0B9-A733-82DF-2E2CDA6EE65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89211" y="4018854"/>
            <a:ext cx="1" cy="281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0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9FD66-1736-7FD1-0CAE-D36E9CF06FDE}"/>
              </a:ext>
            </a:extLst>
          </p:cNvPr>
          <p:cNvSpPr txBox="1"/>
          <p:nvPr/>
        </p:nvSpPr>
        <p:spPr>
          <a:xfrm>
            <a:off x="4512925" y="3372523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“In this paper we show…”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CF372-6BC5-E752-A1AE-551CBF94FB39}"/>
              </a:ext>
            </a:extLst>
          </p:cNvPr>
          <p:cNvSpPr txBox="1"/>
          <p:nvPr/>
        </p:nvSpPr>
        <p:spPr>
          <a:xfrm>
            <a:off x="6208999" y="4361378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Label: No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4441211" y="2447150"/>
            <a:ext cx="7360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Character-level determination of whether two papers share a citation</a:t>
            </a:r>
          </a:p>
          <a:p>
            <a:pPr algn="ctr"/>
            <a:r>
              <a:rPr lang="en-US" dirty="0"/>
              <a:t>(truncated to 4k characters per paper, concatenated to 8k)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A85A6C-F0B9-A733-82DF-2E2CDA6EE6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09000" y="3741855"/>
            <a:ext cx="1696074" cy="6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FFA659-9D21-D160-D143-1020AAC7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1" r="45400"/>
          <a:stretch/>
        </p:blipFill>
        <p:spPr>
          <a:xfrm>
            <a:off x="2286000" y="1901684"/>
            <a:ext cx="1788158" cy="4053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6B089F-A6AE-3E2C-8CBB-9172D93AE7FE}"/>
              </a:ext>
            </a:extLst>
          </p:cNvPr>
          <p:cNvSpPr txBox="1"/>
          <p:nvPr/>
        </p:nvSpPr>
        <p:spPr>
          <a:xfrm>
            <a:off x="7905074" y="3370142"/>
            <a:ext cx="339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“&lt;x&gt; is a challenge in the field…”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006F80-95F5-9934-58EF-DBC49FADDD97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7905074" y="3739474"/>
            <a:ext cx="1696075" cy="6219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26EAA-ED13-D48B-292F-81F94D25E443}"/>
              </a:ext>
            </a:extLst>
          </p:cNvPr>
          <p:cNvSpPr txBox="1"/>
          <p:nvPr/>
        </p:nvSpPr>
        <p:spPr>
          <a:xfrm>
            <a:off x="4612640" y="1850884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CIFAR-10 image classification </a:t>
            </a:r>
            <a:br>
              <a:rPr lang="en-US" dirty="0"/>
            </a:br>
            <a:r>
              <a:rPr lang="en-US" dirty="0"/>
              <a:t>(256 x 256 images, 10 classes)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12F68-D4AC-B9FE-1958-23121D66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28" r="36034"/>
          <a:stretch/>
        </p:blipFill>
        <p:spPr>
          <a:xfrm>
            <a:off x="2286000" y="1901684"/>
            <a:ext cx="1137920" cy="4053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4BEBC9-0AE9-609C-C61E-74489CEA7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32" y="2655029"/>
            <a:ext cx="4363968" cy="34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823EF-D60E-71FE-9C1A-7E31D78D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96" r="20535"/>
          <a:stretch/>
        </p:blipFill>
        <p:spPr>
          <a:xfrm>
            <a:off x="2286000" y="1901684"/>
            <a:ext cx="1869440" cy="4053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9725C-3A4E-B8FF-6217-784E1F8BA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99" y="2983081"/>
            <a:ext cx="2620786" cy="260483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FDB1EA-D123-829B-9C61-CD8A3204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601" y="3001109"/>
            <a:ext cx="2616797" cy="26128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393E73-07DC-1D8C-EED2-6A8590FB4644}"/>
              </a:ext>
            </a:extLst>
          </p:cNvPr>
          <p:cNvSpPr txBox="1"/>
          <p:nvPr/>
        </p:nvSpPr>
        <p:spPr>
          <a:xfrm>
            <a:off x="4612640" y="2034278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Determine if dots are connected</a:t>
            </a:r>
            <a:br>
              <a:rPr lang="en-US" dirty="0"/>
            </a:br>
            <a:r>
              <a:rPr lang="en-US" dirty="0"/>
              <a:t>(32 x 32 images, 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4938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35"/>
          <a:stretch/>
        </p:blipFill>
        <p:spPr>
          <a:xfrm>
            <a:off x="130788" y="1901684"/>
            <a:ext cx="2155212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9725C-3A4E-B8FF-6217-784E1F8BAD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02122" y="2848717"/>
            <a:ext cx="2588280" cy="260483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393E73-07DC-1D8C-EED2-6A8590FB4644}"/>
              </a:ext>
            </a:extLst>
          </p:cNvPr>
          <p:cNvSpPr txBox="1"/>
          <p:nvPr/>
        </p:nvSpPr>
        <p:spPr>
          <a:xfrm>
            <a:off x="4612640" y="2034278"/>
            <a:ext cx="71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Determine if dots are connected</a:t>
            </a:r>
            <a:br>
              <a:rPr lang="en-US" dirty="0"/>
            </a:br>
            <a:r>
              <a:rPr lang="en-US" dirty="0"/>
              <a:t>(128 x 128 images, binary classification)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179929-5241-02E5-FF26-6B68121C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17" r="8527"/>
          <a:stretch/>
        </p:blipFill>
        <p:spPr>
          <a:xfrm>
            <a:off x="2286000" y="1901684"/>
            <a:ext cx="1330960" cy="4053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B27715-B6C5-296B-8A56-787133F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55" y="2915915"/>
            <a:ext cx="4825369" cy="24206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597C2-E8C6-CB3B-A216-67AC14EFF9D0}"/>
              </a:ext>
            </a:extLst>
          </p:cNvPr>
          <p:cNvGrpSpPr/>
          <p:nvPr/>
        </p:nvGrpSpPr>
        <p:grpSpPr>
          <a:xfrm>
            <a:off x="4130555" y="5626715"/>
            <a:ext cx="7848969" cy="373168"/>
            <a:chOff x="1817756" y="5321430"/>
            <a:chExt cx="12220465" cy="5810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62AAAB-4C4D-FFFF-2AB8-9EB71673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4593"/>
            <a:stretch/>
          </p:blipFill>
          <p:spPr>
            <a:xfrm>
              <a:off x="1817756" y="5321430"/>
              <a:ext cx="12192000" cy="55931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034AE41-1744-159C-131B-6808F508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99" t="65564" r="11457"/>
            <a:stretch/>
          </p:blipFill>
          <p:spPr>
            <a:xfrm>
              <a:off x="4376864" y="5607955"/>
              <a:ext cx="9661357" cy="29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5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Long-Range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C8441-2493-228D-C638-703364D3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901684"/>
            <a:ext cx="11930424" cy="40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0D0B-1FF5-F0E8-F74B-EBCFEBCA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8" y="1044701"/>
            <a:ext cx="11930442" cy="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Example: The Moving Average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driven method to approximate EMA signal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Instead of doing manual processing, let’s make our Machine Learning model to learn EMA features automatically from the data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C71E-17E8-D81E-3217-ED27FA8CB1CD}"/>
              </a:ext>
            </a:extLst>
          </p:cNvPr>
          <p:cNvSpPr txBox="1"/>
          <p:nvPr/>
        </p:nvSpPr>
        <p:spPr>
          <a:xfrm>
            <a:off x="531223" y="6227688"/>
            <a:ext cx="112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entona Book" pitchFamily="2" charset="77"/>
                <a:hlinkClick r:id="rId2"/>
              </a:rPr>
              <a:t>Kalman Filter</a:t>
            </a:r>
            <a:endParaRPr lang="ko-KR" altLang="en-US" sz="1000" dirty="0">
              <a:latin typeface="Gentona Book" pitchFamily="2" charset="7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375667-2E89-E96B-9A8C-E0A432F0499D}"/>
              </a:ext>
            </a:extLst>
          </p:cNvPr>
          <p:cNvCxnSpPr/>
          <p:nvPr/>
        </p:nvCxnSpPr>
        <p:spPr>
          <a:xfrm>
            <a:off x="21207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072E5E-A341-6707-281B-0AD35F224CF0}"/>
              </a:ext>
            </a:extLst>
          </p:cNvPr>
          <p:cNvCxnSpPr/>
          <p:nvPr/>
        </p:nvCxnSpPr>
        <p:spPr>
          <a:xfrm>
            <a:off x="6959441" y="3147775"/>
            <a:ext cx="24193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59DC9-B1B0-28F7-7367-813FBED8D1DE}"/>
              </a:ext>
            </a:extLst>
          </p:cNvPr>
          <p:cNvSpPr/>
          <p:nvPr/>
        </p:nvSpPr>
        <p:spPr>
          <a:xfrm>
            <a:off x="4540091" y="2719150"/>
            <a:ext cx="2419350" cy="9143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/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r>
                        <a:rPr lang="ko-KR" alt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083B5-3676-7A21-41A6-F2089A48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416" y="2732276"/>
                <a:ext cx="2552700" cy="830997"/>
              </a:xfrm>
              <a:prstGeom prst="rect">
                <a:avLst/>
              </a:prstGeom>
              <a:blipFill>
                <a:blip r:embed="rId3"/>
                <a:stretch>
                  <a:fillRect t="-5109" b="-10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/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Gentona Book" pitchFamily="2" charset="77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7F5E0-34C4-C3BC-798F-0B24848A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41" y="2695696"/>
                <a:ext cx="2194084" cy="461665"/>
              </a:xfrm>
              <a:prstGeom prst="rect">
                <a:avLst/>
              </a:prstGeom>
              <a:blipFill>
                <a:blip r:embed="rId4"/>
                <a:stretch>
                  <a:fillRect l="-444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/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Gentona Book" pitchFamily="2" charset="77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ko-KR" sz="2400" dirty="0">
                    <a:latin typeface="Gentona Book" pitchFamily="2" charset="77"/>
                  </a:rPr>
                  <a:t> </a:t>
                </a:r>
                <a:endParaRPr lang="ko-KR" altLang="en-US" sz="24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39D481-B6AD-7B5B-2E2C-3DE696B2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91" y="2661465"/>
                <a:ext cx="2194084" cy="461665"/>
              </a:xfrm>
              <a:prstGeom prst="rect">
                <a:avLst/>
              </a:prstGeom>
              <a:blipFill>
                <a:blip r:embed="rId5"/>
                <a:stretch>
                  <a:fillRect t="-10667" r="-1114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DE6482-904E-1AB1-83EF-1A7E5EE1620A}"/>
              </a:ext>
            </a:extLst>
          </p:cNvPr>
          <p:cNvSpPr txBox="1"/>
          <p:nvPr/>
        </p:nvSpPr>
        <p:spPr>
          <a:xfrm>
            <a:off x="619125" y="3905250"/>
            <a:ext cx="1101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However, ML model </a:t>
            </a:r>
            <a:r>
              <a:rPr lang="en-US" altLang="ko-KR" sz="2000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to learn EMA features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n-US" altLang="ko-KR" sz="2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∵ EMA has </a:t>
            </a:r>
            <a:r>
              <a:rPr lang="en-US" altLang="ko-KR" sz="2000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unbounded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A0A1D-7F5F-3658-B528-3D474AD36F3C}"/>
              </a:ext>
            </a:extLst>
          </p:cNvPr>
          <p:cNvSpPr txBox="1"/>
          <p:nvPr/>
        </p:nvSpPr>
        <p:spPr>
          <a:xfrm>
            <a:off x="590230" y="5066469"/>
            <a:ext cx="1101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EMA is a weighted average of </a:t>
            </a:r>
            <a:r>
              <a:rPr lang="en-US" altLang="ko-KR" b="1" dirty="0">
                <a:solidFill>
                  <a:srgbClr val="ED7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entire history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of the signal with an exponentially decaying weight.</a:t>
            </a:r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/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ML models have </a:t>
            </a:r>
            <a:r>
              <a:rPr lang="en-US" altLang="ko-KR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finite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context window sizes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20A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ML models struggle with long context</a:t>
            </a:r>
            <a:endParaRPr lang="en-US" altLang="ko-KR" b="1" dirty="0">
              <a:solidFill>
                <a:srgbClr val="0020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5" y="804894"/>
            <a:ext cx="10711732" cy="52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325" y="862086"/>
            <a:ext cx="10711732" cy="51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783" y="862086"/>
            <a:ext cx="10642816" cy="51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Experiments/Results – </a:t>
            </a:r>
            <a:r>
              <a:rPr lang="en-US" dirty="0" err="1"/>
              <a:t>HiPPO</a:t>
            </a:r>
            <a:r>
              <a:rPr lang="en-US" dirty="0"/>
              <a:t> Ablation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D3FEA-A91E-46DA-D5F4-B3B90ADF7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9B42-19DD-C9F3-F9EC-81452A72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783" y="868573"/>
            <a:ext cx="10642816" cy="51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9221</TotalTime>
  <Words>4543</Words>
  <Application>Microsoft Office PowerPoint</Application>
  <PresentationFormat>Widescreen</PresentationFormat>
  <Paragraphs>639</Paragraphs>
  <Slides>94</Slides>
  <Notes>0</Notes>
  <HiddenSlides>6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Obviously Wide Semi</vt:lpstr>
      <vt:lpstr>Wingdings</vt:lpstr>
      <vt:lpstr>맑은 고딕</vt:lpstr>
      <vt:lpstr>Gentona Book</vt:lpstr>
      <vt:lpstr>Arial Black</vt:lpstr>
      <vt:lpstr>Cambria Math</vt:lpstr>
      <vt:lpstr>Office Theme</vt:lpstr>
      <vt:lpstr>Efficiently Modeling Long Sequences with Structured State Spaces</vt:lpstr>
      <vt:lpstr>Motivation</vt:lpstr>
      <vt:lpstr>Motivation</vt:lpstr>
      <vt:lpstr>Motivation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A Simple Example: The Moving Average</vt:lpstr>
      <vt:lpstr>Hippo: Online function reconstruction</vt:lpstr>
      <vt:lpstr>Hippo: Online function reconstruction</vt:lpstr>
      <vt:lpstr>Hippo: Online function reconstruction</vt:lpstr>
      <vt:lpstr>Hippo: Derive the update</vt:lpstr>
      <vt:lpstr>Hippo: Derive the update</vt:lpstr>
      <vt:lpstr>Hippo: Derive the update</vt:lpstr>
      <vt:lpstr>The Hippo Operator</vt:lpstr>
      <vt:lpstr>Structured State Space</vt:lpstr>
      <vt:lpstr>Structured State Space</vt:lpstr>
      <vt:lpstr>Structured State Space: Discretization</vt:lpstr>
      <vt:lpstr>Structured State Space: Discretization</vt:lpstr>
      <vt:lpstr>Structured State Space: Computing the State Space with       Convolutions</vt:lpstr>
      <vt:lpstr>Structured State Space: Computing the State Space with       Convolutions</vt:lpstr>
      <vt:lpstr>Diagonalization</vt:lpstr>
      <vt:lpstr>Diagonalization - Change of Variables</vt:lpstr>
      <vt:lpstr>Diagonalization - Change of Variables</vt:lpstr>
      <vt:lpstr>Diagonalization - Change of Variables</vt:lpstr>
      <vt:lpstr>Diagonalization - Change of Variables</vt:lpstr>
      <vt:lpstr>Normal Plus Low Rank (NPLR) Formulation</vt:lpstr>
      <vt:lpstr>Normal Plus Low Rank (NPLR)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(Recurrent)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Diagonal Plus Low Rank (DPLR) Formulation (Convolved)</vt:lpstr>
      <vt:lpstr>Convolution Kernel Overview</vt:lpstr>
      <vt:lpstr>Convolution Kernel Overview</vt:lpstr>
      <vt:lpstr>Convolution Kernel Overview</vt:lpstr>
      <vt:lpstr>Convolution Kernel Overview</vt:lpstr>
      <vt:lpstr>S4D Architecture Overview</vt:lpstr>
      <vt:lpstr>S4D Architecture Overview</vt:lpstr>
      <vt:lpstr>S4D Architecture Overview</vt:lpstr>
      <vt:lpstr>S4D Architecture Overview</vt:lpstr>
      <vt:lpstr>Architecture Complexity</vt:lpstr>
      <vt:lpstr>Experiments/Results – Efficiency vs Previous Version</vt:lpstr>
      <vt:lpstr>Experiments/Results – Efficiency vs Transformers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Long-Range Performance</vt:lpstr>
      <vt:lpstr>Experiments/Results – HiPPO Ablation Study</vt:lpstr>
      <vt:lpstr>Experiments/Results – HiPPO Ablation Study</vt:lpstr>
      <vt:lpstr>Experiments/Results – HiPPO Ablation Study</vt:lpstr>
      <vt:lpstr>Experiments/Results – HiPPO Ablation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COLLEGE</dc:title>
  <dc:creator>Logan,Allison</dc:creator>
  <cp:lastModifiedBy>Erica Lindbeck</cp:lastModifiedBy>
  <cp:revision>144</cp:revision>
  <dcterms:created xsi:type="dcterms:W3CDTF">2023-01-11T13:28:39Z</dcterms:created>
  <dcterms:modified xsi:type="dcterms:W3CDTF">2024-11-24T01:33:27Z</dcterms:modified>
</cp:coreProperties>
</file>